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61" r:id="rId1"/>
    <p:sldMasterId id="2147484047" r:id="rId2"/>
  </p:sldMasterIdLst>
  <p:notesMasterIdLst>
    <p:notesMasterId r:id="rId45"/>
  </p:notesMasterIdLst>
  <p:sldIdLst>
    <p:sldId id="256" r:id="rId3"/>
    <p:sldId id="259" r:id="rId4"/>
    <p:sldId id="257" r:id="rId5"/>
    <p:sldId id="349" r:id="rId6"/>
    <p:sldId id="350" r:id="rId7"/>
    <p:sldId id="276" r:id="rId8"/>
    <p:sldId id="336" r:id="rId9"/>
    <p:sldId id="282" r:id="rId10"/>
    <p:sldId id="305" r:id="rId11"/>
    <p:sldId id="306" r:id="rId12"/>
    <p:sldId id="311" r:id="rId13"/>
    <p:sldId id="307" r:id="rId14"/>
    <p:sldId id="309" r:id="rId15"/>
    <p:sldId id="310" r:id="rId16"/>
    <p:sldId id="316" r:id="rId17"/>
    <p:sldId id="318" r:id="rId18"/>
    <p:sldId id="319" r:id="rId19"/>
    <p:sldId id="322" r:id="rId20"/>
    <p:sldId id="324" r:id="rId21"/>
    <p:sldId id="325" r:id="rId22"/>
    <p:sldId id="327" r:id="rId23"/>
    <p:sldId id="329" r:id="rId24"/>
    <p:sldId id="341" r:id="rId25"/>
    <p:sldId id="337" r:id="rId26"/>
    <p:sldId id="339" r:id="rId27"/>
    <p:sldId id="340" r:id="rId28"/>
    <p:sldId id="358" r:id="rId29"/>
    <p:sldId id="342" r:id="rId30"/>
    <p:sldId id="351" r:id="rId31"/>
    <p:sldId id="352" r:id="rId32"/>
    <p:sldId id="353" r:id="rId33"/>
    <p:sldId id="354" r:id="rId34"/>
    <p:sldId id="355" r:id="rId35"/>
    <p:sldId id="356" r:id="rId36"/>
    <p:sldId id="357" r:id="rId37"/>
    <p:sldId id="359" r:id="rId38"/>
    <p:sldId id="344" r:id="rId39"/>
    <p:sldId id="345" r:id="rId40"/>
    <p:sldId id="346" r:id="rId41"/>
    <p:sldId id="347" r:id="rId42"/>
    <p:sldId id="348" r:id="rId43"/>
    <p:sldId id="360" r:id="rId4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3B512D-A17D-4A80-A4F9-E4EEFFB8B004}">
          <p14:sldIdLst>
            <p14:sldId id="256"/>
            <p14:sldId id="259"/>
          </p14:sldIdLst>
        </p14:section>
        <p14:section name="Untitled Section" id="{C7AC76B7-6C9A-47CF-B111-05B8B7396293}">
          <p14:sldIdLst>
            <p14:sldId id="257"/>
            <p14:sldId id="349"/>
            <p14:sldId id="350"/>
          </p14:sldIdLst>
        </p14:section>
        <p14:section name="Untitled Section" id="{FE5990D5-0245-43C8-8357-F7BF7902627C}">
          <p14:sldIdLst>
            <p14:sldId id="276"/>
            <p14:sldId id="336"/>
            <p14:sldId id="282"/>
            <p14:sldId id="305"/>
            <p14:sldId id="306"/>
            <p14:sldId id="311"/>
            <p14:sldId id="307"/>
            <p14:sldId id="309"/>
            <p14:sldId id="310"/>
            <p14:sldId id="316"/>
            <p14:sldId id="318"/>
            <p14:sldId id="319"/>
            <p14:sldId id="322"/>
            <p14:sldId id="324"/>
            <p14:sldId id="325"/>
            <p14:sldId id="327"/>
            <p14:sldId id="329"/>
            <p14:sldId id="341"/>
            <p14:sldId id="337"/>
            <p14:sldId id="339"/>
            <p14:sldId id="340"/>
            <p14:sldId id="358"/>
            <p14:sldId id="342"/>
            <p14:sldId id="351"/>
            <p14:sldId id="352"/>
            <p14:sldId id="353"/>
            <p14:sldId id="354"/>
            <p14:sldId id="355"/>
            <p14:sldId id="356"/>
            <p14:sldId id="357"/>
            <p14:sldId id="359"/>
            <p14:sldId id="344"/>
            <p14:sldId id="345"/>
            <p14:sldId id="346"/>
            <p14:sldId id="347"/>
            <p14:sldId id="348"/>
            <p14:sldId id="36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2D15"/>
    <a:srgbClr val="E74125"/>
    <a:srgbClr val="A7C46E"/>
    <a:srgbClr val="8FB4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96" autoAdjust="0"/>
    <p:restoredTop sz="94660"/>
  </p:normalViewPr>
  <p:slideViewPr>
    <p:cSldViewPr>
      <p:cViewPr>
        <p:scale>
          <a:sx n="100" d="100"/>
          <a:sy n="100" d="100"/>
        </p:scale>
        <p:origin x="51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C9FA31-916B-44B5-8BB6-50D569033C6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C1F93360-65BB-4CC3-AF03-975CD30D10D7}">
      <dgm:prSet/>
      <dgm:spPr/>
      <dgm:t>
        <a:bodyPr/>
        <a:lstStyle/>
        <a:p>
          <a:pPr rtl="0"/>
          <a:r>
            <a:rPr lang="en-US" smtClean="0"/>
            <a:t>1. </a:t>
          </a:r>
          <a:endParaRPr lang="en-US"/>
        </a:p>
      </dgm:t>
    </dgm:pt>
    <dgm:pt modelId="{5EA42F18-084F-463D-8A06-3B0070432A4F}" type="parTrans" cxnId="{B025520A-98B2-4FD2-BD20-19F559D5130E}">
      <dgm:prSet/>
      <dgm:spPr/>
      <dgm:t>
        <a:bodyPr/>
        <a:lstStyle/>
        <a:p>
          <a:endParaRPr lang="en-US"/>
        </a:p>
      </dgm:t>
    </dgm:pt>
    <dgm:pt modelId="{AF46D928-D127-408D-8BD0-7F595F0E484D}" type="sibTrans" cxnId="{B025520A-98B2-4FD2-BD20-19F559D5130E}">
      <dgm:prSet/>
      <dgm:spPr/>
      <dgm:t>
        <a:bodyPr/>
        <a:lstStyle/>
        <a:p>
          <a:endParaRPr lang="en-US"/>
        </a:p>
      </dgm:t>
    </dgm:pt>
    <dgm:pt modelId="{8BEEF47F-F33D-4A0D-B818-BCA139109858}">
      <dgm:prSet/>
      <dgm:spPr/>
      <dgm:t>
        <a:bodyPr/>
        <a:lstStyle/>
        <a:p>
          <a:pPr rtl="0"/>
          <a:r>
            <a:rPr lang="en-US" smtClean="0"/>
            <a:t>2. </a:t>
          </a:r>
          <a:endParaRPr lang="en-US"/>
        </a:p>
      </dgm:t>
    </dgm:pt>
    <dgm:pt modelId="{574B0D88-3955-4C65-B5C1-48C50075FD28}" type="parTrans" cxnId="{58CDAD90-EE37-46D0-B3D4-FBFFA6C1C11A}">
      <dgm:prSet/>
      <dgm:spPr/>
      <dgm:t>
        <a:bodyPr/>
        <a:lstStyle/>
        <a:p>
          <a:endParaRPr lang="en-US"/>
        </a:p>
      </dgm:t>
    </dgm:pt>
    <dgm:pt modelId="{438E5B5B-CDF0-4096-8288-791A52FB6CE1}" type="sibTrans" cxnId="{58CDAD90-EE37-46D0-B3D4-FBFFA6C1C11A}">
      <dgm:prSet/>
      <dgm:spPr/>
      <dgm:t>
        <a:bodyPr/>
        <a:lstStyle/>
        <a:p>
          <a:endParaRPr lang="en-US"/>
        </a:p>
      </dgm:t>
    </dgm:pt>
    <dgm:pt modelId="{CE5E4BCF-ACD7-4932-B055-CCF5E9CDAFAC}">
      <dgm:prSet/>
      <dgm:spPr/>
      <dgm:t>
        <a:bodyPr/>
        <a:lstStyle/>
        <a:p>
          <a:pPr rtl="0"/>
          <a:r>
            <a:rPr lang="en-US" smtClean="0"/>
            <a:t>3. </a:t>
          </a:r>
          <a:endParaRPr lang="en-US"/>
        </a:p>
      </dgm:t>
    </dgm:pt>
    <dgm:pt modelId="{22A63577-80C5-460D-B87C-5BE765188F24}" type="parTrans" cxnId="{5AA7224B-DF65-48C4-96CE-F4A3EC523104}">
      <dgm:prSet/>
      <dgm:spPr/>
      <dgm:t>
        <a:bodyPr/>
        <a:lstStyle/>
        <a:p>
          <a:endParaRPr lang="en-US"/>
        </a:p>
      </dgm:t>
    </dgm:pt>
    <dgm:pt modelId="{6BD631FA-2BF5-4DF2-B524-CD748B3BC062}" type="sibTrans" cxnId="{5AA7224B-DF65-48C4-96CE-F4A3EC523104}">
      <dgm:prSet/>
      <dgm:spPr/>
      <dgm:t>
        <a:bodyPr/>
        <a:lstStyle/>
        <a:p>
          <a:endParaRPr lang="en-US"/>
        </a:p>
      </dgm:t>
    </dgm:pt>
    <dgm:pt modelId="{A1CFE7EA-1647-4F08-902D-272685C796F1}">
      <dgm:prSet/>
      <dgm:spPr/>
      <dgm:t>
        <a:bodyPr/>
        <a:lstStyle/>
        <a:p>
          <a:pPr rtl="0"/>
          <a:r>
            <a:rPr lang="en-US" smtClean="0"/>
            <a:t>4. </a:t>
          </a:r>
          <a:endParaRPr lang="en-US"/>
        </a:p>
      </dgm:t>
    </dgm:pt>
    <dgm:pt modelId="{CB5D3069-25DF-4E59-851E-49C203E8AA58}" type="parTrans" cxnId="{CFF3A0AD-0495-4F6F-B8C2-F07B7D42FFDF}">
      <dgm:prSet/>
      <dgm:spPr/>
      <dgm:t>
        <a:bodyPr/>
        <a:lstStyle/>
        <a:p>
          <a:endParaRPr lang="en-US"/>
        </a:p>
      </dgm:t>
    </dgm:pt>
    <dgm:pt modelId="{5B267947-A1B9-48FC-BE4B-C3C12981B502}" type="sibTrans" cxnId="{CFF3A0AD-0495-4F6F-B8C2-F07B7D42FFDF}">
      <dgm:prSet/>
      <dgm:spPr/>
      <dgm:t>
        <a:bodyPr/>
        <a:lstStyle/>
        <a:p>
          <a:endParaRPr lang="en-US"/>
        </a:p>
      </dgm:t>
    </dgm:pt>
    <dgm:pt modelId="{3D6C8D0D-9A65-4AA8-9375-FC3C8828D40D}">
      <dgm:prSet/>
      <dgm:spPr/>
      <dgm:t>
        <a:bodyPr/>
        <a:lstStyle/>
        <a:p>
          <a:pPr rtl="0"/>
          <a:r>
            <a:rPr lang="en-US" smtClean="0"/>
            <a:t>5. </a:t>
          </a:r>
          <a:endParaRPr lang="en-US"/>
        </a:p>
      </dgm:t>
    </dgm:pt>
    <dgm:pt modelId="{057E13A6-B1F4-40C1-8105-D6873B8061E1}" type="parTrans" cxnId="{41ECFB44-94C0-4AD9-8C99-7ECB6E544D6A}">
      <dgm:prSet/>
      <dgm:spPr/>
      <dgm:t>
        <a:bodyPr/>
        <a:lstStyle/>
        <a:p>
          <a:endParaRPr lang="en-US"/>
        </a:p>
      </dgm:t>
    </dgm:pt>
    <dgm:pt modelId="{6AAAEC4B-6E1F-4341-9E73-65C1FB026DF4}" type="sibTrans" cxnId="{41ECFB44-94C0-4AD9-8C99-7ECB6E544D6A}">
      <dgm:prSet/>
      <dgm:spPr/>
      <dgm:t>
        <a:bodyPr/>
        <a:lstStyle/>
        <a:p>
          <a:endParaRPr lang="en-US"/>
        </a:p>
      </dgm:t>
    </dgm:pt>
    <dgm:pt modelId="{E6DA7C8F-2A4D-4B99-ADE5-C12B17791147}">
      <dgm:prSet/>
      <dgm:spPr/>
      <dgm:t>
        <a:bodyPr/>
        <a:lstStyle/>
        <a:p>
          <a:pPr rtl="0"/>
          <a:r>
            <a:rPr lang="en-US" smtClean="0"/>
            <a:t>ĐẶT VẤN ĐỀ</a:t>
          </a:r>
          <a:endParaRPr lang="en-US"/>
        </a:p>
      </dgm:t>
    </dgm:pt>
    <dgm:pt modelId="{5CFB4CD4-3E5F-4036-9D85-AF82F3418EEF}" type="parTrans" cxnId="{1FEF7A2F-B37D-4EEC-B11B-42B71098E89A}">
      <dgm:prSet/>
      <dgm:spPr/>
    </dgm:pt>
    <dgm:pt modelId="{FFEB9A10-B1B2-4F02-A706-2B5B17DF2C0C}" type="sibTrans" cxnId="{1FEF7A2F-B37D-4EEC-B11B-42B71098E89A}">
      <dgm:prSet/>
      <dgm:spPr/>
    </dgm:pt>
    <dgm:pt modelId="{AE9144F5-8DC7-490A-BFB4-194E97D7E6A4}">
      <dgm:prSet/>
      <dgm:spPr/>
      <dgm:t>
        <a:bodyPr/>
        <a:lstStyle/>
        <a:p>
          <a:r>
            <a:rPr lang="en-US" smtClean="0"/>
            <a:t>MỤC TIÊU NGHIÊN CỨU</a:t>
          </a:r>
          <a:endParaRPr lang="en-US"/>
        </a:p>
      </dgm:t>
    </dgm:pt>
    <dgm:pt modelId="{EB29245C-61CA-4A1D-9B19-89EBC2DAE508}" type="parTrans" cxnId="{90D4397E-C609-4E4A-8F62-880E082174D1}">
      <dgm:prSet/>
      <dgm:spPr/>
    </dgm:pt>
    <dgm:pt modelId="{CFB13C20-16B6-4DDE-ACE0-732D241D3679}" type="sibTrans" cxnId="{90D4397E-C609-4E4A-8F62-880E082174D1}">
      <dgm:prSet/>
      <dgm:spPr/>
    </dgm:pt>
    <dgm:pt modelId="{D32952E6-1614-4E39-A90C-61D4D174AA25}">
      <dgm:prSet/>
      <dgm:spPr/>
      <dgm:t>
        <a:bodyPr/>
        <a:lstStyle/>
        <a:p>
          <a:pPr rtl="0"/>
          <a:r>
            <a:rPr lang="en-US" smtClean="0"/>
            <a:t>PHƯ</a:t>
          </a:r>
          <a:r>
            <a:rPr lang="vi-VN" smtClean="0"/>
            <a:t>Ơ</a:t>
          </a:r>
          <a:r>
            <a:rPr lang="en-US" smtClean="0"/>
            <a:t>NG PHÁP NGHIÊN CỨU</a:t>
          </a:r>
          <a:endParaRPr lang="en-US"/>
        </a:p>
      </dgm:t>
    </dgm:pt>
    <dgm:pt modelId="{C24CB963-EB85-47A5-AC1D-E975A390D96A}" type="parTrans" cxnId="{2629C553-0E32-49BA-8DFC-1C22394D3BD8}">
      <dgm:prSet/>
      <dgm:spPr/>
    </dgm:pt>
    <dgm:pt modelId="{EAD48DA8-C19B-4F8C-BAED-90A5A2FF4293}" type="sibTrans" cxnId="{2629C553-0E32-49BA-8DFC-1C22394D3BD8}">
      <dgm:prSet/>
      <dgm:spPr/>
    </dgm:pt>
    <dgm:pt modelId="{111A6CB9-4C6C-4BF0-9D6B-04AB7F506B76}">
      <dgm:prSet/>
      <dgm:spPr/>
      <dgm:t>
        <a:bodyPr/>
        <a:lstStyle/>
        <a:p>
          <a:pPr rtl="0"/>
          <a:r>
            <a:rPr lang="en-US" smtClean="0"/>
            <a:t>KẾT QUẢ NGHIÊN CỨU</a:t>
          </a:r>
          <a:endParaRPr lang="en-US"/>
        </a:p>
      </dgm:t>
    </dgm:pt>
    <dgm:pt modelId="{E2F5CC05-51A0-413B-A9D0-2762EC123E3B}" type="parTrans" cxnId="{DABBC725-AE53-49A5-9F71-C640E2F7862A}">
      <dgm:prSet/>
      <dgm:spPr/>
    </dgm:pt>
    <dgm:pt modelId="{534475AA-1BBD-4415-8BAD-F9593E5A7D14}" type="sibTrans" cxnId="{DABBC725-AE53-49A5-9F71-C640E2F7862A}">
      <dgm:prSet/>
      <dgm:spPr/>
    </dgm:pt>
    <dgm:pt modelId="{8716657F-9D35-4563-AAA2-5F4A5C4F0D8F}">
      <dgm:prSet/>
      <dgm:spPr/>
      <dgm:t>
        <a:bodyPr/>
        <a:lstStyle/>
        <a:p>
          <a:r>
            <a:rPr lang="en-US" smtClean="0"/>
            <a:t>KẾT LUẬN VÀ KIẾN NGHỊ</a:t>
          </a:r>
          <a:endParaRPr lang="en-US"/>
        </a:p>
      </dgm:t>
    </dgm:pt>
    <dgm:pt modelId="{5BC5C7CE-5C22-457C-BDB9-6C8C68BEC8BA}" type="parTrans" cxnId="{2CDBC6E6-BBC6-403B-8928-80C99C3DE19F}">
      <dgm:prSet/>
      <dgm:spPr/>
    </dgm:pt>
    <dgm:pt modelId="{1B4239FF-13E9-4CD0-ACF1-CFCF1D99187A}" type="sibTrans" cxnId="{2CDBC6E6-BBC6-403B-8928-80C99C3DE19F}">
      <dgm:prSet/>
      <dgm:spPr/>
    </dgm:pt>
    <dgm:pt modelId="{5149244F-93DB-4212-8978-FEBF5129D39B}" type="pres">
      <dgm:prSet presAssocID="{30C9FA31-916B-44B5-8BB6-50D569033C6E}" presName="linearFlow" presStyleCnt="0">
        <dgm:presLayoutVars>
          <dgm:dir/>
          <dgm:animLvl val="lvl"/>
          <dgm:resizeHandles val="exact"/>
        </dgm:presLayoutVars>
      </dgm:prSet>
      <dgm:spPr/>
    </dgm:pt>
    <dgm:pt modelId="{C21D84D6-CF35-4B60-A40F-4FCCD7C21F1F}" type="pres">
      <dgm:prSet presAssocID="{C1F93360-65BB-4CC3-AF03-975CD30D10D7}" presName="composite" presStyleCnt="0"/>
      <dgm:spPr/>
    </dgm:pt>
    <dgm:pt modelId="{A59CF82B-BF4A-4BF8-97A3-5D8BCEF05E5F}" type="pres">
      <dgm:prSet presAssocID="{C1F93360-65BB-4CC3-AF03-975CD30D10D7}" presName="parentText" presStyleLbl="alignNode1" presStyleIdx="0" presStyleCnt="5">
        <dgm:presLayoutVars>
          <dgm:chMax val="1"/>
          <dgm:bulletEnabled val="1"/>
        </dgm:presLayoutVars>
      </dgm:prSet>
      <dgm:spPr/>
      <dgm:t>
        <a:bodyPr/>
        <a:lstStyle/>
        <a:p>
          <a:endParaRPr lang="en-US"/>
        </a:p>
      </dgm:t>
    </dgm:pt>
    <dgm:pt modelId="{5F57EEAF-DDE6-4685-91E9-83474AB09B33}" type="pres">
      <dgm:prSet presAssocID="{C1F93360-65BB-4CC3-AF03-975CD30D10D7}" presName="descendantText" presStyleLbl="alignAcc1" presStyleIdx="0" presStyleCnt="5">
        <dgm:presLayoutVars>
          <dgm:bulletEnabled val="1"/>
        </dgm:presLayoutVars>
      </dgm:prSet>
      <dgm:spPr/>
    </dgm:pt>
    <dgm:pt modelId="{2DEB15DF-96F1-40EF-B1DF-352F8F19B14B}" type="pres">
      <dgm:prSet presAssocID="{AF46D928-D127-408D-8BD0-7F595F0E484D}" presName="sp" presStyleCnt="0"/>
      <dgm:spPr/>
    </dgm:pt>
    <dgm:pt modelId="{8F190AA9-737D-411F-977D-5AA9C01784C1}" type="pres">
      <dgm:prSet presAssocID="{8BEEF47F-F33D-4A0D-B818-BCA139109858}" presName="composite" presStyleCnt="0"/>
      <dgm:spPr/>
    </dgm:pt>
    <dgm:pt modelId="{8C9699DC-E62E-49E1-8039-56714DC65AC0}" type="pres">
      <dgm:prSet presAssocID="{8BEEF47F-F33D-4A0D-B818-BCA139109858}" presName="parentText" presStyleLbl="alignNode1" presStyleIdx="1" presStyleCnt="5">
        <dgm:presLayoutVars>
          <dgm:chMax val="1"/>
          <dgm:bulletEnabled val="1"/>
        </dgm:presLayoutVars>
      </dgm:prSet>
      <dgm:spPr/>
      <dgm:t>
        <a:bodyPr/>
        <a:lstStyle/>
        <a:p>
          <a:endParaRPr lang="en-US"/>
        </a:p>
      </dgm:t>
    </dgm:pt>
    <dgm:pt modelId="{F35173DD-1EE1-40AF-A3BE-D4CB13781B71}" type="pres">
      <dgm:prSet presAssocID="{8BEEF47F-F33D-4A0D-B818-BCA139109858}" presName="descendantText" presStyleLbl="alignAcc1" presStyleIdx="1" presStyleCnt="5">
        <dgm:presLayoutVars>
          <dgm:bulletEnabled val="1"/>
        </dgm:presLayoutVars>
      </dgm:prSet>
      <dgm:spPr/>
      <dgm:t>
        <a:bodyPr/>
        <a:lstStyle/>
        <a:p>
          <a:endParaRPr lang="en-US"/>
        </a:p>
      </dgm:t>
    </dgm:pt>
    <dgm:pt modelId="{73C51A8F-9AC8-49B5-A3FE-E7D54EBB6F58}" type="pres">
      <dgm:prSet presAssocID="{438E5B5B-CDF0-4096-8288-791A52FB6CE1}" presName="sp" presStyleCnt="0"/>
      <dgm:spPr/>
    </dgm:pt>
    <dgm:pt modelId="{EF84A390-F2DE-4C93-8AAD-944307EB7538}" type="pres">
      <dgm:prSet presAssocID="{CE5E4BCF-ACD7-4932-B055-CCF5E9CDAFAC}" presName="composite" presStyleCnt="0"/>
      <dgm:spPr/>
    </dgm:pt>
    <dgm:pt modelId="{766FFB63-C95A-4C40-BC86-297C88773465}" type="pres">
      <dgm:prSet presAssocID="{CE5E4BCF-ACD7-4932-B055-CCF5E9CDAFAC}" presName="parentText" presStyleLbl="alignNode1" presStyleIdx="2" presStyleCnt="5">
        <dgm:presLayoutVars>
          <dgm:chMax val="1"/>
          <dgm:bulletEnabled val="1"/>
        </dgm:presLayoutVars>
      </dgm:prSet>
      <dgm:spPr/>
      <dgm:t>
        <a:bodyPr/>
        <a:lstStyle/>
        <a:p>
          <a:endParaRPr lang="en-US"/>
        </a:p>
      </dgm:t>
    </dgm:pt>
    <dgm:pt modelId="{21B4E675-98AC-4D7D-87BB-CC017F4A295B}" type="pres">
      <dgm:prSet presAssocID="{CE5E4BCF-ACD7-4932-B055-CCF5E9CDAFAC}" presName="descendantText" presStyleLbl="alignAcc1" presStyleIdx="2" presStyleCnt="5">
        <dgm:presLayoutVars>
          <dgm:bulletEnabled val="1"/>
        </dgm:presLayoutVars>
      </dgm:prSet>
      <dgm:spPr/>
    </dgm:pt>
    <dgm:pt modelId="{54A471CD-DAEF-4ADE-BD88-9BFA5EA5EE64}" type="pres">
      <dgm:prSet presAssocID="{6BD631FA-2BF5-4DF2-B524-CD748B3BC062}" presName="sp" presStyleCnt="0"/>
      <dgm:spPr/>
    </dgm:pt>
    <dgm:pt modelId="{07A859B9-66B2-4612-AA77-A0C33B8A5615}" type="pres">
      <dgm:prSet presAssocID="{A1CFE7EA-1647-4F08-902D-272685C796F1}" presName="composite" presStyleCnt="0"/>
      <dgm:spPr/>
    </dgm:pt>
    <dgm:pt modelId="{0B8461B1-8B78-43F5-882B-2BADE17AE613}" type="pres">
      <dgm:prSet presAssocID="{A1CFE7EA-1647-4F08-902D-272685C796F1}" presName="parentText" presStyleLbl="alignNode1" presStyleIdx="3" presStyleCnt="5">
        <dgm:presLayoutVars>
          <dgm:chMax val="1"/>
          <dgm:bulletEnabled val="1"/>
        </dgm:presLayoutVars>
      </dgm:prSet>
      <dgm:spPr/>
      <dgm:t>
        <a:bodyPr/>
        <a:lstStyle/>
        <a:p>
          <a:endParaRPr lang="en-US"/>
        </a:p>
      </dgm:t>
    </dgm:pt>
    <dgm:pt modelId="{66A463D1-0ECC-4E3F-8221-8A867244A1F7}" type="pres">
      <dgm:prSet presAssocID="{A1CFE7EA-1647-4F08-902D-272685C796F1}" presName="descendantText" presStyleLbl="alignAcc1" presStyleIdx="3" presStyleCnt="5">
        <dgm:presLayoutVars>
          <dgm:bulletEnabled val="1"/>
        </dgm:presLayoutVars>
      </dgm:prSet>
      <dgm:spPr/>
    </dgm:pt>
    <dgm:pt modelId="{A256CED6-E655-45D8-BB7E-0701C8038842}" type="pres">
      <dgm:prSet presAssocID="{5B267947-A1B9-48FC-BE4B-C3C12981B502}" presName="sp" presStyleCnt="0"/>
      <dgm:spPr/>
    </dgm:pt>
    <dgm:pt modelId="{E5DDF6F9-B3F4-4FB0-9D0B-BD66652B0711}" type="pres">
      <dgm:prSet presAssocID="{3D6C8D0D-9A65-4AA8-9375-FC3C8828D40D}" presName="composite" presStyleCnt="0"/>
      <dgm:spPr/>
    </dgm:pt>
    <dgm:pt modelId="{D210BBD1-7CE9-4415-AB48-FE313A3125D4}" type="pres">
      <dgm:prSet presAssocID="{3D6C8D0D-9A65-4AA8-9375-FC3C8828D40D}" presName="parentText" presStyleLbl="alignNode1" presStyleIdx="4" presStyleCnt="5">
        <dgm:presLayoutVars>
          <dgm:chMax val="1"/>
          <dgm:bulletEnabled val="1"/>
        </dgm:presLayoutVars>
      </dgm:prSet>
      <dgm:spPr/>
      <dgm:t>
        <a:bodyPr/>
        <a:lstStyle/>
        <a:p>
          <a:endParaRPr lang="en-US"/>
        </a:p>
      </dgm:t>
    </dgm:pt>
    <dgm:pt modelId="{32A3052A-740A-41B2-913C-D499DF53D28E}" type="pres">
      <dgm:prSet presAssocID="{3D6C8D0D-9A65-4AA8-9375-FC3C8828D40D}" presName="descendantText" presStyleLbl="alignAcc1" presStyleIdx="4" presStyleCnt="5">
        <dgm:presLayoutVars>
          <dgm:bulletEnabled val="1"/>
        </dgm:presLayoutVars>
      </dgm:prSet>
      <dgm:spPr/>
    </dgm:pt>
  </dgm:ptLst>
  <dgm:cxnLst>
    <dgm:cxn modelId="{DABBC725-AE53-49A5-9F71-C640E2F7862A}" srcId="{A1CFE7EA-1647-4F08-902D-272685C796F1}" destId="{111A6CB9-4C6C-4BF0-9D6B-04AB7F506B76}" srcOrd="0" destOrd="0" parTransId="{E2F5CC05-51A0-413B-A9D0-2762EC123E3B}" sibTransId="{534475AA-1BBD-4415-8BAD-F9593E5A7D14}"/>
    <dgm:cxn modelId="{41ECFB44-94C0-4AD9-8C99-7ECB6E544D6A}" srcId="{30C9FA31-916B-44B5-8BB6-50D569033C6E}" destId="{3D6C8D0D-9A65-4AA8-9375-FC3C8828D40D}" srcOrd="4" destOrd="0" parTransId="{057E13A6-B1F4-40C1-8105-D6873B8061E1}" sibTransId="{6AAAEC4B-6E1F-4341-9E73-65C1FB026DF4}"/>
    <dgm:cxn modelId="{770F25CB-01E9-4E79-8E23-3B44649C7D33}" type="presOf" srcId="{D32952E6-1614-4E39-A90C-61D4D174AA25}" destId="{21B4E675-98AC-4D7D-87BB-CC017F4A295B}" srcOrd="0" destOrd="0" presId="urn:microsoft.com/office/officeart/2005/8/layout/chevron2"/>
    <dgm:cxn modelId="{B025520A-98B2-4FD2-BD20-19F559D5130E}" srcId="{30C9FA31-916B-44B5-8BB6-50D569033C6E}" destId="{C1F93360-65BB-4CC3-AF03-975CD30D10D7}" srcOrd="0" destOrd="0" parTransId="{5EA42F18-084F-463D-8A06-3B0070432A4F}" sibTransId="{AF46D928-D127-408D-8BD0-7F595F0E484D}"/>
    <dgm:cxn modelId="{33AD9E22-9C76-4484-B5A8-16539B8E7634}" type="presOf" srcId="{8716657F-9D35-4563-AAA2-5F4A5C4F0D8F}" destId="{32A3052A-740A-41B2-913C-D499DF53D28E}" srcOrd="0" destOrd="0" presId="urn:microsoft.com/office/officeart/2005/8/layout/chevron2"/>
    <dgm:cxn modelId="{8864AACE-ABFE-4963-B8F5-C4ECC962619C}" type="presOf" srcId="{30C9FA31-916B-44B5-8BB6-50D569033C6E}" destId="{5149244F-93DB-4212-8978-FEBF5129D39B}" srcOrd="0" destOrd="0" presId="urn:microsoft.com/office/officeart/2005/8/layout/chevron2"/>
    <dgm:cxn modelId="{5AA7224B-DF65-48C4-96CE-F4A3EC523104}" srcId="{30C9FA31-916B-44B5-8BB6-50D569033C6E}" destId="{CE5E4BCF-ACD7-4932-B055-CCF5E9CDAFAC}" srcOrd="2" destOrd="0" parTransId="{22A63577-80C5-460D-B87C-5BE765188F24}" sibTransId="{6BD631FA-2BF5-4DF2-B524-CD748B3BC062}"/>
    <dgm:cxn modelId="{BA5A3D6E-D23B-44B8-B2C2-DE292FDA2FBC}" type="presOf" srcId="{111A6CB9-4C6C-4BF0-9D6B-04AB7F506B76}" destId="{66A463D1-0ECC-4E3F-8221-8A867244A1F7}" srcOrd="0" destOrd="0" presId="urn:microsoft.com/office/officeart/2005/8/layout/chevron2"/>
    <dgm:cxn modelId="{2629C553-0E32-49BA-8DFC-1C22394D3BD8}" srcId="{CE5E4BCF-ACD7-4932-B055-CCF5E9CDAFAC}" destId="{D32952E6-1614-4E39-A90C-61D4D174AA25}" srcOrd="0" destOrd="0" parTransId="{C24CB963-EB85-47A5-AC1D-E975A390D96A}" sibTransId="{EAD48DA8-C19B-4F8C-BAED-90A5A2FF4293}"/>
    <dgm:cxn modelId="{AA7E3470-734F-43A9-81E2-BE2F19C567F3}" type="presOf" srcId="{8BEEF47F-F33D-4A0D-B818-BCA139109858}" destId="{8C9699DC-E62E-49E1-8039-56714DC65AC0}" srcOrd="0" destOrd="0" presId="urn:microsoft.com/office/officeart/2005/8/layout/chevron2"/>
    <dgm:cxn modelId="{32274284-CCDB-4EFB-8138-B159604E62BA}" type="presOf" srcId="{E6DA7C8F-2A4D-4B99-ADE5-C12B17791147}" destId="{5F57EEAF-DDE6-4685-91E9-83474AB09B33}" srcOrd="0" destOrd="0" presId="urn:microsoft.com/office/officeart/2005/8/layout/chevron2"/>
    <dgm:cxn modelId="{58CDAD90-EE37-46D0-B3D4-FBFFA6C1C11A}" srcId="{30C9FA31-916B-44B5-8BB6-50D569033C6E}" destId="{8BEEF47F-F33D-4A0D-B818-BCA139109858}" srcOrd="1" destOrd="0" parTransId="{574B0D88-3955-4C65-B5C1-48C50075FD28}" sibTransId="{438E5B5B-CDF0-4096-8288-791A52FB6CE1}"/>
    <dgm:cxn modelId="{2CDBC6E6-BBC6-403B-8928-80C99C3DE19F}" srcId="{3D6C8D0D-9A65-4AA8-9375-FC3C8828D40D}" destId="{8716657F-9D35-4563-AAA2-5F4A5C4F0D8F}" srcOrd="0" destOrd="0" parTransId="{5BC5C7CE-5C22-457C-BDB9-6C8C68BEC8BA}" sibTransId="{1B4239FF-13E9-4CD0-ACF1-CFCF1D99187A}"/>
    <dgm:cxn modelId="{90398086-5362-4B13-97BB-49F0824C8086}" type="presOf" srcId="{C1F93360-65BB-4CC3-AF03-975CD30D10D7}" destId="{A59CF82B-BF4A-4BF8-97A3-5D8BCEF05E5F}" srcOrd="0" destOrd="0" presId="urn:microsoft.com/office/officeart/2005/8/layout/chevron2"/>
    <dgm:cxn modelId="{CFF3A0AD-0495-4F6F-B8C2-F07B7D42FFDF}" srcId="{30C9FA31-916B-44B5-8BB6-50D569033C6E}" destId="{A1CFE7EA-1647-4F08-902D-272685C796F1}" srcOrd="3" destOrd="0" parTransId="{CB5D3069-25DF-4E59-851E-49C203E8AA58}" sibTransId="{5B267947-A1B9-48FC-BE4B-C3C12981B502}"/>
    <dgm:cxn modelId="{865B3DF9-3587-48E9-9992-27D5D24977A9}" type="presOf" srcId="{AE9144F5-8DC7-490A-BFB4-194E97D7E6A4}" destId="{F35173DD-1EE1-40AF-A3BE-D4CB13781B71}" srcOrd="0" destOrd="0" presId="urn:microsoft.com/office/officeart/2005/8/layout/chevron2"/>
    <dgm:cxn modelId="{92DBA5F0-76A6-4FA1-8FAC-E4A0940ADF3E}" type="presOf" srcId="{3D6C8D0D-9A65-4AA8-9375-FC3C8828D40D}" destId="{D210BBD1-7CE9-4415-AB48-FE313A3125D4}" srcOrd="0" destOrd="0" presId="urn:microsoft.com/office/officeart/2005/8/layout/chevron2"/>
    <dgm:cxn modelId="{90D4397E-C609-4E4A-8F62-880E082174D1}" srcId="{8BEEF47F-F33D-4A0D-B818-BCA139109858}" destId="{AE9144F5-8DC7-490A-BFB4-194E97D7E6A4}" srcOrd="0" destOrd="0" parTransId="{EB29245C-61CA-4A1D-9B19-89EBC2DAE508}" sibTransId="{CFB13C20-16B6-4DDE-ACE0-732D241D3679}"/>
    <dgm:cxn modelId="{1FEF7A2F-B37D-4EEC-B11B-42B71098E89A}" srcId="{C1F93360-65BB-4CC3-AF03-975CD30D10D7}" destId="{E6DA7C8F-2A4D-4B99-ADE5-C12B17791147}" srcOrd="0" destOrd="0" parTransId="{5CFB4CD4-3E5F-4036-9D85-AF82F3418EEF}" sibTransId="{FFEB9A10-B1B2-4F02-A706-2B5B17DF2C0C}"/>
    <dgm:cxn modelId="{B409E8D8-A11A-4608-BBFB-02C248D72052}" type="presOf" srcId="{CE5E4BCF-ACD7-4932-B055-CCF5E9CDAFAC}" destId="{766FFB63-C95A-4C40-BC86-297C88773465}" srcOrd="0" destOrd="0" presId="urn:microsoft.com/office/officeart/2005/8/layout/chevron2"/>
    <dgm:cxn modelId="{9706BC25-AAD2-4D3D-9AB0-E6693BB94598}" type="presOf" srcId="{A1CFE7EA-1647-4F08-902D-272685C796F1}" destId="{0B8461B1-8B78-43F5-882B-2BADE17AE613}" srcOrd="0" destOrd="0" presId="urn:microsoft.com/office/officeart/2005/8/layout/chevron2"/>
    <dgm:cxn modelId="{0BE38F78-37E8-4FCA-957A-263EB4D3646F}" type="presParOf" srcId="{5149244F-93DB-4212-8978-FEBF5129D39B}" destId="{C21D84D6-CF35-4B60-A40F-4FCCD7C21F1F}" srcOrd="0" destOrd="0" presId="urn:microsoft.com/office/officeart/2005/8/layout/chevron2"/>
    <dgm:cxn modelId="{5DEF829A-2DF0-451C-B413-A2569C1F8AE7}" type="presParOf" srcId="{C21D84D6-CF35-4B60-A40F-4FCCD7C21F1F}" destId="{A59CF82B-BF4A-4BF8-97A3-5D8BCEF05E5F}" srcOrd="0" destOrd="0" presId="urn:microsoft.com/office/officeart/2005/8/layout/chevron2"/>
    <dgm:cxn modelId="{64265A21-088C-4EF7-91C7-EAC1AAAA708A}" type="presParOf" srcId="{C21D84D6-CF35-4B60-A40F-4FCCD7C21F1F}" destId="{5F57EEAF-DDE6-4685-91E9-83474AB09B33}" srcOrd="1" destOrd="0" presId="urn:microsoft.com/office/officeart/2005/8/layout/chevron2"/>
    <dgm:cxn modelId="{266B5867-3C43-42D8-AA1C-D1EDF1E5B608}" type="presParOf" srcId="{5149244F-93DB-4212-8978-FEBF5129D39B}" destId="{2DEB15DF-96F1-40EF-B1DF-352F8F19B14B}" srcOrd="1" destOrd="0" presId="urn:microsoft.com/office/officeart/2005/8/layout/chevron2"/>
    <dgm:cxn modelId="{36BA27EA-E610-46BB-B8BD-A9FD947B7016}" type="presParOf" srcId="{5149244F-93DB-4212-8978-FEBF5129D39B}" destId="{8F190AA9-737D-411F-977D-5AA9C01784C1}" srcOrd="2" destOrd="0" presId="urn:microsoft.com/office/officeart/2005/8/layout/chevron2"/>
    <dgm:cxn modelId="{E2373B27-5A80-4931-8967-D7632553B0C7}" type="presParOf" srcId="{8F190AA9-737D-411F-977D-5AA9C01784C1}" destId="{8C9699DC-E62E-49E1-8039-56714DC65AC0}" srcOrd="0" destOrd="0" presId="urn:microsoft.com/office/officeart/2005/8/layout/chevron2"/>
    <dgm:cxn modelId="{B5E328EE-9275-4590-BDB9-F339A234DD0D}" type="presParOf" srcId="{8F190AA9-737D-411F-977D-5AA9C01784C1}" destId="{F35173DD-1EE1-40AF-A3BE-D4CB13781B71}" srcOrd="1" destOrd="0" presId="urn:microsoft.com/office/officeart/2005/8/layout/chevron2"/>
    <dgm:cxn modelId="{C9A149DC-653C-446E-A86A-19D1F3A55A16}" type="presParOf" srcId="{5149244F-93DB-4212-8978-FEBF5129D39B}" destId="{73C51A8F-9AC8-49B5-A3FE-E7D54EBB6F58}" srcOrd="3" destOrd="0" presId="urn:microsoft.com/office/officeart/2005/8/layout/chevron2"/>
    <dgm:cxn modelId="{0C613784-68AF-40EE-A2EF-4B40B1C7CCA7}" type="presParOf" srcId="{5149244F-93DB-4212-8978-FEBF5129D39B}" destId="{EF84A390-F2DE-4C93-8AAD-944307EB7538}" srcOrd="4" destOrd="0" presId="urn:microsoft.com/office/officeart/2005/8/layout/chevron2"/>
    <dgm:cxn modelId="{BE4900AE-43AE-474C-BF15-F4628436FB1D}" type="presParOf" srcId="{EF84A390-F2DE-4C93-8AAD-944307EB7538}" destId="{766FFB63-C95A-4C40-BC86-297C88773465}" srcOrd="0" destOrd="0" presId="urn:microsoft.com/office/officeart/2005/8/layout/chevron2"/>
    <dgm:cxn modelId="{62FA78C0-C8C4-4AA7-ABB6-C561B150CF6F}" type="presParOf" srcId="{EF84A390-F2DE-4C93-8AAD-944307EB7538}" destId="{21B4E675-98AC-4D7D-87BB-CC017F4A295B}" srcOrd="1" destOrd="0" presId="urn:microsoft.com/office/officeart/2005/8/layout/chevron2"/>
    <dgm:cxn modelId="{89419A0E-8C8A-497D-9E88-77F61E7BB308}" type="presParOf" srcId="{5149244F-93DB-4212-8978-FEBF5129D39B}" destId="{54A471CD-DAEF-4ADE-BD88-9BFA5EA5EE64}" srcOrd="5" destOrd="0" presId="urn:microsoft.com/office/officeart/2005/8/layout/chevron2"/>
    <dgm:cxn modelId="{7C3CAB3F-7D88-4696-AB55-B5D598915FB2}" type="presParOf" srcId="{5149244F-93DB-4212-8978-FEBF5129D39B}" destId="{07A859B9-66B2-4612-AA77-A0C33B8A5615}" srcOrd="6" destOrd="0" presId="urn:microsoft.com/office/officeart/2005/8/layout/chevron2"/>
    <dgm:cxn modelId="{B8BE12F0-0C0F-470F-BB2E-373211A277E7}" type="presParOf" srcId="{07A859B9-66B2-4612-AA77-A0C33B8A5615}" destId="{0B8461B1-8B78-43F5-882B-2BADE17AE613}" srcOrd="0" destOrd="0" presId="urn:microsoft.com/office/officeart/2005/8/layout/chevron2"/>
    <dgm:cxn modelId="{7A45D5C3-529C-49FE-9B38-EFC3A3CEA0AE}" type="presParOf" srcId="{07A859B9-66B2-4612-AA77-A0C33B8A5615}" destId="{66A463D1-0ECC-4E3F-8221-8A867244A1F7}" srcOrd="1" destOrd="0" presId="urn:microsoft.com/office/officeart/2005/8/layout/chevron2"/>
    <dgm:cxn modelId="{676EA62F-837B-4A95-9B3D-C0543E0F6BF1}" type="presParOf" srcId="{5149244F-93DB-4212-8978-FEBF5129D39B}" destId="{A256CED6-E655-45D8-BB7E-0701C8038842}" srcOrd="7" destOrd="0" presId="urn:microsoft.com/office/officeart/2005/8/layout/chevron2"/>
    <dgm:cxn modelId="{56F096CB-1846-4A4A-AA2B-C71ED856102A}" type="presParOf" srcId="{5149244F-93DB-4212-8978-FEBF5129D39B}" destId="{E5DDF6F9-B3F4-4FB0-9D0B-BD66652B0711}" srcOrd="8" destOrd="0" presId="urn:microsoft.com/office/officeart/2005/8/layout/chevron2"/>
    <dgm:cxn modelId="{ED6EA62F-325C-47A2-AF25-589ACFCB3F5E}" type="presParOf" srcId="{E5DDF6F9-B3F4-4FB0-9D0B-BD66652B0711}" destId="{D210BBD1-7CE9-4415-AB48-FE313A3125D4}" srcOrd="0" destOrd="0" presId="urn:microsoft.com/office/officeart/2005/8/layout/chevron2"/>
    <dgm:cxn modelId="{D4DB68D1-34EA-42F4-9C6E-58F621E2B596}" type="presParOf" srcId="{E5DDF6F9-B3F4-4FB0-9D0B-BD66652B0711}" destId="{32A3052A-740A-41B2-913C-D499DF53D28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CF82B-BF4A-4BF8-97A3-5D8BCEF05E5F}">
      <dsp:nvSpPr>
        <dsp:cNvPr id="0" name=""/>
        <dsp:cNvSpPr/>
      </dsp:nvSpPr>
      <dsp:spPr>
        <a:xfrm rot="5400000">
          <a:off x="-113075" y="113790"/>
          <a:ext cx="753834" cy="52768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n-US" sz="1400" kern="1200" smtClean="0"/>
            <a:t>1. </a:t>
          </a:r>
          <a:endParaRPr lang="en-US" sz="1400" kern="1200"/>
        </a:p>
      </dsp:txBody>
      <dsp:txXfrm rot="-5400000">
        <a:off x="0" y="264557"/>
        <a:ext cx="527684" cy="226150"/>
      </dsp:txXfrm>
    </dsp:sp>
    <dsp:sp modelId="{5F57EEAF-DDE6-4685-91E9-83474AB09B33}">
      <dsp:nvSpPr>
        <dsp:cNvPr id="0" name=""/>
        <dsp:cNvSpPr/>
      </dsp:nvSpPr>
      <dsp:spPr>
        <a:xfrm rot="5400000">
          <a:off x="2248109" y="-1719710"/>
          <a:ext cx="489992" cy="39308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rtl="0">
            <a:lnSpc>
              <a:spcPct val="90000"/>
            </a:lnSpc>
            <a:spcBef>
              <a:spcPct val="0"/>
            </a:spcBef>
            <a:spcAft>
              <a:spcPct val="15000"/>
            </a:spcAft>
            <a:buChar char="••"/>
          </a:pPr>
          <a:r>
            <a:rPr lang="en-US" sz="2200" kern="1200" smtClean="0"/>
            <a:t>ĐẶT VẤN ĐỀ</a:t>
          </a:r>
          <a:endParaRPr lang="en-US" sz="2200" kern="1200"/>
        </a:p>
      </dsp:txBody>
      <dsp:txXfrm rot="-5400000">
        <a:off x="527684" y="24634"/>
        <a:ext cx="3906924" cy="442154"/>
      </dsp:txXfrm>
    </dsp:sp>
    <dsp:sp modelId="{8C9699DC-E62E-49E1-8039-56714DC65AC0}">
      <dsp:nvSpPr>
        <dsp:cNvPr id="0" name=""/>
        <dsp:cNvSpPr/>
      </dsp:nvSpPr>
      <dsp:spPr>
        <a:xfrm rot="5400000">
          <a:off x="-113075" y="744429"/>
          <a:ext cx="753834" cy="52768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n-US" sz="1400" kern="1200" smtClean="0"/>
            <a:t>2. </a:t>
          </a:r>
          <a:endParaRPr lang="en-US" sz="1400" kern="1200"/>
        </a:p>
      </dsp:txBody>
      <dsp:txXfrm rot="-5400000">
        <a:off x="0" y="895196"/>
        <a:ext cx="527684" cy="226150"/>
      </dsp:txXfrm>
    </dsp:sp>
    <dsp:sp modelId="{F35173DD-1EE1-40AF-A3BE-D4CB13781B71}">
      <dsp:nvSpPr>
        <dsp:cNvPr id="0" name=""/>
        <dsp:cNvSpPr/>
      </dsp:nvSpPr>
      <dsp:spPr>
        <a:xfrm rot="5400000">
          <a:off x="2248109" y="-1089071"/>
          <a:ext cx="489992" cy="39308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smtClean="0"/>
            <a:t>MỤC TIÊU NGHIÊN CỨU</a:t>
          </a:r>
          <a:endParaRPr lang="en-US" sz="2200" kern="1200"/>
        </a:p>
      </dsp:txBody>
      <dsp:txXfrm rot="-5400000">
        <a:off x="527684" y="655273"/>
        <a:ext cx="3906924" cy="442154"/>
      </dsp:txXfrm>
    </dsp:sp>
    <dsp:sp modelId="{766FFB63-C95A-4C40-BC86-297C88773465}">
      <dsp:nvSpPr>
        <dsp:cNvPr id="0" name=""/>
        <dsp:cNvSpPr/>
      </dsp:nvSpPr>
      <dsp:spPr>
        <a:xfrm rot="5400000">
          <a:off x="-113075" y="1375067"/>
          <a:ext cx="753834" cy="52768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n-US" sz="1400" kern="1200" smtClean="0"/>
            <a:t>3. </a:t>
          </a:r>
          <a:endParaRPr lang="en-US" sz="1400" kern="1200"/>
        </a:p>
      </dsp:txBody>
      <dsp:txXfrm rot="-5400000">
        <a:off x="0" y="1525834"/>
        <a:ext cx="527684" cy="226150"/>
      </dsp:txXfrm>
    </dsp:sp>
    <dsp:sp modelId="{21B4E675-98AC-4D7D-87BB-CC017F4A295B}">
      <dsp:nvSpPr>
        <dsp:cNvPr id="0" name=""/>
        <dsp:cNvSpPr/>
      </dsp:nvSpPr>
      <dsp:spPr>
        <a:xfrm rot="5400000">
          <a:off x="2248109" y="-458432"/>
          <a:ext cx="489992" cy="39308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rtl="0">
            <a:lnSpc>
              <a:spcPct val="90000"/>
            </a:lnSpc>
            <a:spcBef>
              <a:spcPct val="0"/>
            </a:spcBef>
            <a:spcAft>
              <a:spcPct val="15000"/>
            </a:spcAft>
            <a:buChar char="••"/>
          </a:pPr>
          <a:r>
            <a:rPr lang="en-US" sz="2200" kern="1200" smtClean="0"/>
            <a:t>PHƯ</a:t>
          </a:r>
          <a:r>
            <a:rPr lang="vi-VN" sz="2200" kern="1200" smtClean="0"/>
            <a:t>Ơ</a:t>
          </a:r>
          <a:r>
            <a:rPr lang="en-US" sz="2200" kern="1200" smtClean="0"/>
            <a:t>NG PHÁP NGHIÊN CỨU</a:t>
          </a:r>
          <a:endParaRPr lang="en-US" sz="2200" kern="1200"/>
        </a:p>
      </dsp:txBody>
      <dsp:txXfrm rot="-5400000">
        <a:off x="527684" y="1285912"/>
        <a:ext cx="3906924" cy="442154"/>
      </dsp:txXfrm>
    </dsp:sp>
    <dsp:sp modelId="{0B8461B1-8B78-43F5-882B-2BADE17AE613}">
      <dsp:nvSpPr>
        <dsp:cNvPr id="0" name=""/>
        <dsp:cNvSpPr/>
      </dsp:nvSpPr>
      <dsp:spPr>
        <a:xfrm rot="5400000">
          <a:off x="-113075" y="2005706"/>
          <a:ext cx="753834" cy="52768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n-US" sz="1400" kern="1200" smtClean="0"/>
            <a:t>4. </a:t>
          </a:r>
          <a:endParaRPr lang="en-US" sz="1400" kern="1200"/>
        </a:p>
      </dsp:txBody>
      <dsp:txXfrm rot="-5400000">
        <a:off x="0" y="2156473"/>
        <a:ext cx="527684" cy="226150"/>
      </dsp:txXfrm>
    </dsp:sp>
    <dsp:sp modelId="{66A463D1-0ECC-4E3F-8221-8A867244A1F7}">
      <dsp:nvSpPr>
        <dsp:cNvPr id="0" name=""/>
        <dsp:cNvSpPr/>
      </dsp:nvSpPr>
      <dsp:spPr>
        <a:xfrm rot="5400000">
          <a:off x="2248109" y="172205"/>
          <a:ext cx="489992" cy="39308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rtl="0">
            <a:lnSpc>
              <a:spcPct val="90000"/>
            </a:lnSpc>
            <a:spcBef>
              <a:spcPct val="0"/>
            </a:spcBef>
            <a:spcAft>
              <a:spcPct val="15000"/>
            </a:spcAft>
            <a:buChar char="••"/>
          </a:pPr>
          <a:r>
            <a:rPr lang="en-US" sz="2200" kern="1200" smtClean="0"/>
            <a:t>KẾT QUẢ NGHIÊN CỨU</a:t>
          </a:r>
          <a:endParaRPr lang="en-US" sz="2200" kern="1200"/>
        </a:p>
      </dsp:txBody>
      <dsp:txXfrm rot="-5400000">
        <a:off x="527684" y="1916550"/>
        <a:ext cx="3906924" cy="442154"/>
      </dsp:txXfrm>
    </dsp:sp>
    <dsp:sp modelId="{D210BBD1-7CE9-4415-AB48-FE313A3125D4}">
      <dsp:nvSpPr>
        <dsp:cNvPr id="0" name=""/>
        <dsp:cNvSpPr/>
      </dsp:nvSpPr>
      <dsp:spPr>
        <a:xfrm rot="5400000">
          <a:off x="-113075" y="2636345"/>
          <a:ext cx="753834" cy="52768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n-US" sz="1400" kern="1200" smtClean="0"/>
            <a:t>5. </a:t>
          </a:r>
          <a:endParaRPr lang="en-US" sz="1400" kern="1200"/>
        </a:p>
      </dsp:txBody>
      <dsp:txXfrm rot="-5400000">
        <a:off x="0" y="2787112"/>
        <a:ext cx="527684" cy="226150"/>
      </dsp:txXfrm>
    </dsp:sp>
    <dsp:sp modelId="{32A3052A-740A-41B2-913C-D499DF53D28E}">
      <dsp:nvSpPr>
        <dsp:cNvPr id="0" name=""/>
        <dsp:cNvSpPr/>
      </dsp:nvSpPr>
      <dsp:spPr>
        <a:xfrm rot="5400000">
          <a:off x="2248109" y="802844"/>
          <a:ext cx="489992" cy="39308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smtClean="0"/>
            <a:t>KẾT LUẬN VÀ KIẾN NGHỊ</a:t>
          </a:r>
          <a:endParaRPr lang="en-US" sz="2200" kern="1200"/>
        </a:p>
      </dsp:txBody>
      <dsp:txXfrm rot="-5400000">
        <a:off x="527684" y="2547189"/>
        <a:ext cx="3906924" cy="44215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77B147-9C2A-4E18-9C29-499E3DE95638}" type="datetimeFigureOut">
              <a:rPr lang="en-US" smtClean="0"/>
              <a:t>5/15/2018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1E2278-BFD8-4DA9-814E-BA2346716636}" type="slidenum">
              <a:rPr lang="en-US" smtClean="0"/>
              <a:t>‹#›</a:t>
            </a:fld>
            <a:endParaRPr lang="en-US"/>
          </a:p>
        </p:txBody>
      </p:sp>
    </p:spTree>
    <p:extLst>
      <p:ext uri="{BB962C8B-B14F-4D97-AF65-F5344CB8AC3E}">
        <p14:creationId xmlns:p14="http://schemas.microsoft.com/office/powerpoint/2010/main" val="3043548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1E2278-BFD8-4DA9-814E-BA2346716636}" type="slidenum">
              <a:rPr lang="en-US" smtClean="0"/>
              <a:t>1</a:t>
            </a:fld>
            <a:endParaRPr lang="en-US"/>
          </a:p>
        </p:txBody>
      </p:sp>
    </p:spTree>
    <p:extLst>
      <p:ext uri="{BB962C8B-B14F-4D97-AF65-F5344CB8AC3E}">
        <p14:creationId xmlns:p14="http://schemas.microsoft.com/office/powerpoint/2010/main" val="4817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smtClean="0"/>
              <a:t>5/18/2018</a:t>
            </a:r>
            <a:endParaRPr lang="en-US"/>
          </a:p>
        </p:txBody>
      </p:sp>
      <p:sp>
        <p:nvSpPr>
          <p:cNvPr id="5" name="Footer Placeholder 4"/>
          <p:cNvSpPr>
            <a:spLocks noGrp="1"/>
          </p:cNvSpPr>
          <p:nvPr>
            <p:ph type="ftr" sz="quarter" idx="11"/>
          </p:nvPr>
        </p:nvSpPr>
        <p:spPr/>
        <p:txBody>
          <a:bodyPr/>
          <a:lstStyle/>
          <a:p>
            <a:r>
              <a:rPr lang="en-US" smtClean="0"/>
              <a:t>Báo cáo tổng kết nghiên cứu khoa học sinh viên</a:t>
            </a:r>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9595950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5/18/2018</a:t>
            </a:r>
            <a:endParaRPr lang="en-US"/>
          </a:p>
        </p:txBody>
      </p:sp>
      <p:sp>
        <p:nvSpPr>
          <p:cNvPr id="5" name="Footer Placeholder 4"/>
          <p:cNvSpPr>
            <a:spLocks noGrp="1"/>
          </p:cNvSpPr>
          <p:nvPr>
            <p:ph type="ftr" sz="quarter" idx="11"/>
          </p:nvPr>
        </p:nvSpPr>
        <p:spPr/>
        <p:txBody>
          <a:bodyPr/>
          <a:lstStyle/>
          <a:p>
            <a:r>
              <a:rPr lang="en-US" smtClean="0"/>
              <a:t>Báo cáo tổng kết nghiên cứu khoa học sinh viên</a:t>
            </a:r>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81087169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5/18/2018</a:t>
            </a:r>
            <a:endParaRPr lang="en-US"/>
          </a:p>
        </p:txBody>
      </p:sp>
      <p:sp>
        <p:nvSpPr>
          <p:cNvPr id="5" name="Footer Placeholder 4"/>
          <p:cNvSpPr>
            <a:spLocks noGrp="1"/>
          </p:cNvSpPr>
          <p:nvPr>
            <p:ph type="ftr" sz="quarter" idx="11"/>
          </p:nvPr>
        </p:nvSpPr>
        <p:spPr/>
        <p:txBody>
          <a:bodyPr/>
          <a:lstStyle/>
          <a:p>
            <a:r>
              <a:rPr lang="en-US" smtClean="0"/>
              <a:t>Báo cáo tổng kết nghiên cứu khoa học sinh viên</a:t>
            </a:r>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4240091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7685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Free PPT _ Click to add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9228082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5/18/2018</a:t>
            </a:r>
            <a:endParaRPr lang="en-US"/>
          </a:p>
        </p:txBody>
      </p:sp>
      <p:sp>
        <p:nvSpPr>
          <p:cNvPr id="5" name="Footer Placeholder 4"/>
          <p:cNvSpPr>
            <a:spLocks noGrp="1"/>
          </p:cNvSpPr>
          <p:nvPr>
            <p:ph type="ftr" sz="quarter" idx="11"/>
          </p:nvPr>
        </p:nvSpPr>
        <p:spPr/>
        <p:txBody>
          <a:bodyPr/>
          <a:lstStyle/>
          <a:p>
            <a:r>
              <a:rPr lang="en-US" smtClean="0"/>
              <a:t>Báo cáo tổng kết nghiên cứu khoa học sinh viên</a:t>
            </a:r>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8151330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4818444"/>
            <a:ext cx="919014" cy="273844"/>
          </a:xfrm>
        </p:spPr>
        <p:txBody>
          <a:bodyPr/>
          <a:lstStyle/>
          <a:p>
            <a:r>
              <a:rPr lang="en-US" smtClean="0"/>
              <a:t>5/18/2018</a:t>
            </a:r>
            <a:endParaRPr lang="en-US" dirty="0"/>
          </a:p>
        </p:txBody>
      </p:sp>
      <p:sp>
        <p:nvSpPr>
          <p:cNvPr id="5" name="Footer Placeholder 4"/>
          <p:cNvSpPr>
            <a:spLocks noGrp="1"/>
          </p:cNvSpPr>
          <p:nvPr>
            <p:ph type="ftr" sz="quarter" idx="11"/>
          </p:nvPr>
        </p:nvSpPr>
        <p:spPr>
          <a:xfrm>
            <a:off x="3289253" y="4818444"/>
            <a:ext cx="4241895" cy="273844"/>
          </a:xfrm>
        </p:spPr>
        <p:txBody>
          <a:bodyPr/>
          <a:lstStyle/>
          <a:p>
            <a:r>
              <a:rPr lang="en-US" smtClean="0"/>
              <a:t>Báo cáo tổng kết nghiên cứu khoa học sinh viên</a:t>
            </a:r>
            <a:endParaRPr lang="en-US" dirty="0"/>
          </a:p>
        </p:txBody>
      </p:sp>
      <p:sp>
        <p:nvSpPr>
          <p:cNvPr id="6" name="Slide Number Placeholder 5"/>
          <p:cNvSpPr>
            <a:spLocks noGrp="1"/>
          </p:cNvSpPr>
          <p:nvPr>
            <p:ph type="sldNum" sz="quarter" idx="12"/>
          </p:nvPr>
        </p:nvSpPr>
        <p:spPr>
          <a:xfrm>
            <a:off x="7871346" y="4818444"/>
            <a:ext cx="644004" cy="273844"/>
          </a:xfrm>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94483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5/18/2018</a:t>
            </a:r>
            <a:endParaRPr lang="en-US"/>
          </a:p>
        </p:txBody>
      </p:sp>
      <p:sp>
        <p:nvSpPr>
          <p:cNvPr id="5" name="Footer Placeholder 4"/>
          <p:cNvSpPr>
            <a:spLocks noGrp="1"/>
          </p:cNvSpPr>
          <p:nvPr>
            <p:ph type="ftr" sz="quarter" idx="11"/>
          </p:nvPr>
        </p:nvSpPr>
        <p:spPr/>
        <p:txBody>
          <a:bodyPr/>
          <a:lstStyle/>
          <a:p>
            <a:r>
              <a:rPr lang="en-US" smtClean="0"/>
              <a:t>Báo cáo tổng kết nghiên cứu khoa học sinh viên</a:t>
            </a:r>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6043110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tx1">
                    <a:lumMod val="85000"/>
                    <a:lumOff val="15000"/>
                  </a:schemeClr>
                </a:solidFill>
                <a:latin typeface="Times New Roman" panose="02020603050405020304" pitchFamily="18" charset="0"/>
                <a:cs typeface="Times New Roman" panose="02020603050405020304" pitchFamily="18"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5/18/2018</a:t>
            </a:r>
            <a:endParaRPr lang="en-US"/>
          </a:p>
        </p:txBody>
      </p:sp>
      <p:sp>
        <p:nvSpPr>
          <p:cNvPr id="5" name="Footer Placeholder 4"/>
          <p:cNvSpPr>
            <a:spLocks noGrp="1"/>
          </p:cNvSpPr>
          <p:nvPr>
            <p:ph type="ftr" sz="quarter" idx="11"/>
          </p:nvPr>
        </p:nvSpPr>
        <p:spPr>
          <a:xfrm>
            <a:off x="3203848" y="4869656"/>
            <a:ext cx="3945786" cy="273844"/>
          </a:xfrm>
        </p:spPr>
        <p:txBody>
          <a:bodyPr/>
          <a:lstStyle/>
          <a:p>
            <a:r>
              <a:rPr lang="en-US" smtClean="0"/>
              <a:t>Báo cáo tổng kết nghiên cứu khoa học sinh viên</a:t>
            </a:r>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38502041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7" name="Rectangle 6"/>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8" name="Date Placeholder 3"/>
          <p:cNvSpPr>
            <a:spLocks noGrp="1"/>
          </p:cNvSpPr>
          <p:nvPr>
            <p:ph type="dt" sz="half" idx="2"/>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9"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10"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11"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334524377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Rectangle 7"/>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9" name="Date Placeholder 3"/>
          <p:cNvSpPr>
            <a:spLocks noGrp="1"/>
          </p:cNvSpPr>
          <p:nvPr>
            <p:ph type="dt" sz="half" idx="10"/>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10"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11"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12"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384460171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6"/>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5/18/2018</a:t>
            </a:r>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a:p>
        </p:txBody>
      </p:sp>
      <p:sp>
        <p:nvSpPr>
          <p:cNvPr id="10" name="Footer Placeholder 5">
            <a:extLst>
              <a:ext uri="{FF2B5EF4-FFF2-40B4-BE49-F238E27FC236}">
                <a16:creationId xmlns:a16="http://schemas.microsoft.com/office/drawing/2014/main" xmlns="" id="{501846AB-BD3F-7C40-86A1-B3C9FA3813C7}"/>
              </a:ext>
            </a:extLst>
          </p:cNvPr>
          <p:cNvSpPr>
            <a:spLocks noGrp="1"/>
          </p:cNvSpPr>
          <p:nvPr>
            <p:ph type="ftr" sz="quarter" idx="11"/>
          </p:nvPr>
        </p:nvSpPr>
        <p:spPr>
          <a:xfrm>
            <a:off x="3188582" y="4818461"/>
            <a:ext cx="3945786" cy="273844"/>
          </a:xfrm>
        </p:spPr>
        <p:txBody>
          <a:bodyPr/>
          <a:lstStyle/>
          <a:p>
            <a:r>
              <a:rPr lang="en-US" smtClean="0"/>
              <a:t>Báo cáo tổng kết nghiên cứu khoa học sinh viên</a:t>
            </a:r>
            <a:endParaRPr lang="en-US"/>
          </a:p>
        </p:txBody>
      </p:sp>
    </p:spTree>
    <p:extLst>
      <p:ext uri="{BB962C8B-B14F-4D97-AF65-F5344CB8AC3E}">
        <p14:creationId xmlns:p14="http://schemas.microsoft.com/office/powerpoint/2010/main" val="259118716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Rectangle 6"/>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8" name="Date Placeholder 3"/>
          <p:cNvSpPr>
            <a:spLocks noGrp="1"/>
          </p:cNvSpPr>
          <p:nvPr>
            <p:ph type="dt" sz="half" idx="2"/>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9"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10"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11"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33600793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6" name="Date Placeholder 3"/>
          <p:cNvSpPr>
            <a:spLocks noGrp="1"/>
          </p:cNvSpPr>
          <p:nvPr>
            <p:ph type="dt" sz="half" idx="2"/>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7"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8"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9"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1821258976"/>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71"/>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8" name="Rectangle 7"/>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9" name="Date Placeholder 3"/>
          <p:cNvSpPr>
            <a:spLocks noGrp="1"/>
          </p:cNvSpPr>
          <p:nvPr>
            <p:ph type="dt" sz="half" idx="10"/>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10"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11"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12"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412480972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71"/>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9" name="Rectangle 8"/>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10" name="Date Placeholder 3"/>
          <p:cNvSpPr>
            <a:spLocks noGrp="1"/>
          </p:cNvSpPr>
          <p:nvPr>
            <p:ph type="dt" sz="half" idx="10"/>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11"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12"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13"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1612645202"/>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Rectangle 7"/>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9" name="Date Placeholder 3"/>
          <p:cNvSpPr>
            <a:spLocks noGrp="1"/>
          </p:cNvSpPr>
          <p:nvPr>
            <p:ph type="dt" sz="half" idx="2"/>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10"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11"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12"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275141905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Rectangle 7"/>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9" name="Date Placeholder 3"/>
          <p:cNvSpPr>
            <a:spLocks noGrp="1"/>
          </p:cNvSpPr>
          <p:nvPr>
            <p:ph type="dt" sz="half" idx="2"/>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10"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11"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12"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28227933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smtClean="0"/>
              <a:t>5/18/2018</a:t>
            </a:r>
            <a:endParaRPr lang="en-US"/>
          </a:p>
        </p:txBody>
      </p:sp>
      <p:sp>
        <p:nvSpPr>
          <p:cNvPr id="6" name="Footer Placeholder 5"/>
          <p:cNvSpPr>
            <a:spLocks noGrp="1"/>
          </p:cNvSpPr>
          <p:nvPr>
            <p:ph type="ftr" sz="quarter" idx="11"/>
          </p:nvPr>
        </p:nvSpPr>
        <p:spPr/>
        <p:txBody>
          <a:bodyPr/>
          <a:lstStyle/>
          <a:p>
            <a:r>
              <a:rPr lang="en-US" smtClean="0"/>
              <a:t>Báo cáo tổng kết nghiên cứu khoa học sinh viên</a:t>
            </a:r>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0580291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Rectangle 1"/>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3" name="Date Placeholder 3"/>
          <p:cNvSpPr>
            <a:spLocks noGrp="1"/>
          </p:cNvSpPr>
          <p:nvPr>
            <p:ph type="dt" sz="half" idx="2"/>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4"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5"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6"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283158779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Free PPT _ Click to add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6" name="Rectangle 5"/>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7" name="Date Placeholder 3"/>
          <p:cNvSpPr>
            <a:spLocks noGrp="1"/>
          </p:cNvSpPr>
          <p:nvPr>
            <p:ph type="dt" sz="half" idx="2"/>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8"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9"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10"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1299672043"/>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6" name="Rectangle 5"/>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7" name="Date Placeholder 3"/>
          <p:cNvSpPr>
            <a:spLocks noGrp="1"/>
          </p:cNvSpPr>
          <p:nvPr>
            <p:ph type="dt" sz="half" idx="2"/>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8"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9"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10"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316364437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538145575"/>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6" name="Rectangle 5"/>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7" name="Date Placeholder 3"/>
          <p:cNvSpPr>
            <a:spLocks noGrp="1"/>
          </p:cNvSpPr>
          <p:nvPr>
            <p:ph type="dt" sz="half" idx="2"/>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8"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9"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10"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62280137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6" name="Rectangle 5"/>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7" name="Date Placeholder 3"/>
          <p:cNvSpPr>
            <a:spLocks noGrp="1"/>
          </p:cNvSpPr>
          <p:nvPr>
            <p:ph type="dt" sz="half" idx="2"/>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8"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9"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10"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3883211154"/>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6" name="Rectangle 5"/>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7" name="Date Placeholder 3"/>
          <p:cNvSpPr>
            <a:spLocks noGrp="1"/>
          </p:cNvSpPr>
          <p:nvPr>
            <p:ph type="dt" sz="half" idx="2"/>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8"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9"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10"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822967484"/>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6" name="Rectangle 5"/>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7" name="Date Placeholder 3"/>
          <p:cNvSpPr>
            <a:spLocks noGrp="1"/>
          </p:cNvSpPr>
          <p:nvPr>
            <p:ph type="dt" sz="half" idx="2"/>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8"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9"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10"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3552148180"/>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6" name="Rectangle 5"/>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7" name="Date Placeholder 3"/>
          <p:cNvSpPr>
            <a:spLocks noGrp="1"/>
          </p:cNvSpPr>
          <p:nvPr>
            <p:ph type="dt" sz="half" idx="2"/>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8"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9"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10"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1443984632"/>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6" name="Rectangle 5"/>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7" name="Date Placeholder 3"/>
          <p:cNvSpPr>
            <a:spLocks noGrp="1"/>
          </p:cNvSpPr>
          <p:nvPr>
            <p:ph type="dt" sz="half" idx="2"/>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8"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9"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10"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40902597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smtClean="0"/>
              <a:t>5/18/2018</a:t>
            </a:r>
            <a:endParaRPr lang="en-US"/>
          </a:p>
        </p:txBody>
      </p:sp>
      <p:sp>
        <p:nvSpPr>
          <p:cNvPr id="8" name="Footer Placeholder 7"/>
          <p:cNvSpPr>
            <a:spLocks noGrp="1"/>
          </p:cNvSpPr>
          <p:nvPr>
            <p:ph type="ftr" sz="quarter" idx="11"/>
          </p:nvPr>
        </p:nvSpPr>
        <p:spPr/>
        <p:txBody>
          <a:bodyPr/>
          <a:lstStyle/>
          <a:p>
            <a:r>
              <a:rPr lang="en-US" smtClean="0"/>
              <a:t>Báo cáo tổng kết nghiên cứu khoa học sinh viên</a:t>
            </a:r>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38794029"/>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6" name="Rectangle 5"/>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7" name="Date Placeholder 3"/>
          <p:cNvSpPr>
            <a:spLocks noGrp="1"/>
          </p:cNvSpPr>
          <p:nvPr>
            <p:ph type="dt" sz="half" idx="2"/>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8"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9"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Times New Roman" panose="02020603050405020304" pitchFamily="18" charset="0"/>
                <a:cs typeface="Times New Roman" panose="02020603050405020304" pitchFamily="18" charset="0"/>
              </a:defRPr>
            </a:lvl1pPr>
          </a:lstStyle>
          <a:p>
            <a:fld id="{0F31DC1F-5561-484E-AB46-68C682854F61}" type="slidenum">
              <a:rPr lang="en-US" smtClean="0"/>
              <a:pPr/>
              <a:t>‹#›</a:t>
            </a:fld>
            <a:endParaRPr lang="en-US" dirty="0"/>
          </a:p>
        </p:txBody>
      </p:sp>
      <p:sp>
        <p:nvSpPr>
          <p:cNvPr id="10"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323654465"/>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6" name="Rectangle 5"/>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7" name="Date Placeholder 3"/>
          <p:cNvSpPr>
            <a:spLocks noGrp="1"/>
          </p:cNvSpPr>
          <p:nvPr>
            <p:ph type="dt" sz="half" idx="2"/>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8"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9"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10"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1146943780"/>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6" name="Rectangle 5"/>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7" name="Date Placeholder 3"/>
          <p:cNvSpPr>
            <a:spLocks noGrp="1"/>
          </p:cNvSpPr>
          <p:nvPr>
            <p:ph type="dt" sz="half" idx="2"/>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8"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9"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10"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1146943780"/>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6" name="Rectangle 5"/>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7" name="Date Placeholder 3"/>
          <p:cNvSpPr>
            <a:spLocks noGrp="1"/>
          </p:cNvSpPr>
          <p:nvPr>
            <p:ph type="dt" sz="half" idx="2"/>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8"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9"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10"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1146943780"/>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6" name="Rectangle 5"/>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7" name="Date Placeholder 3"/>
          <p:cNvSpPr>
            <a:spLocks noGrp="1"/>
          </p:cNvSpPr>
          <p:nvPr>
            <p:ph type="dt" sz="half" idx="2"/>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8"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9"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10"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1146943780"/>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6" name="Rectangle 5"/>
          <p:cNvSpPr/>
          <p:nvPr userDrawn="1"/>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7" name="Date Placeholder 3"/>
          <p:cNvSpPr>
            <a:spLocks noGrp="1"/>
          </p:cNvSpPr>
          <p:nvPr>
            <p:ph type="dt" sz="half" idx="2"/>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8"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9"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10" name="Footer Placeholder 4"/>
          <p:cNvSpPr txBox="1">
            <a:spLocks/>
          </p:cNvSpPr>
          <p:nvPr userDrawn="1"/>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114694378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smtClean="0"/>
              <a:t>5/18/2018</a:t>
            </a:r>
            <a:endParaRPr lang="en-US"/>
          </a:p>
        </p:txBody>
      </p:sp>
      <p:sp>
        <p:nvSpPr>
          <p:cNvPr id="4" name="Footer Placeholder 3"/>
          <p:cNvSpPr>
            <a:spLocks noGrp="1"/>
          </p:cNvSpPr>
          <p:nvPr>
            <p:ph type="ftr" sz="quarter" idx="11"/>
          </p:nvPr>
        </p:nvSpPr>
        <p:spPr/>
        <p:txBody>
          <a:bodyPr/>
          <a:lstStyle/>
          <a:p>
            <a:r>
              <a:rPr lang="en-US" smtClean="0"/>
              <a:t>Báo cáo tổng kết nghiên cứu khoa học sinh viên</a:t>
            </a:r>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150510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5/18/2018</a:t>
            </a:r>
            <a:endParaRPr lang="en-US"/>
          </a:p>
        </p:txBody>
      </p:sp>
      <p:sp>
        <p:nvSpPr>
          <p:cNvPr id="3" name="Footer Placeholder 2"/>
          <p:cNvSpPr>
            <a:spLocks noGrp="1"/>
          </p:cNvSpPr>
          <p:nvPr>
            <p:ph type="ftr" sz="quarter" idx="11"/>
          </p:nvPr>
        </p:nvSpPr>
        <p:spPr/>
        <p:txBody>
          <a:bodyPr/>
          <a:lstStyle/>
          <a:p>
            <a:r>
              <a:rPr lang="en-US" smtClean="0"/>
              <a:t>Báo cáo tổng kết nghiên cứu khoa học sinh viên</a:t>
            </a:r>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403535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5/18/2018</a:t>
            </a:r>
            <a:endParaRPr lang="en-US"/>
          </a:p>
        </p:txBody>
      </p:sp>
      <p:sp>
        <p:nvSpPr>
          <p:cNvPr id="6" name="Footer Placeholder 5"/>
          <p:cNvSpPr>
            <a:spLocks noGrp="1"/>
          </p:cNvSpPr>
          <p:nvPr>
            <p:ph type="ftr" sz="quarter" idx="11"/>
          </p:nvPr>
        </p:nvSpPr>
        <p:spPr/>
        <p:txBody>
          <a:bodyPr/>
          <a:lstStyle/>
          <a:p>
            <a:r>
              <a:rPr lang="en-US" smtClean="0"/>
              <a:t>Báo cáo tổng kết nghiên cứu khoa học sinh viên</a:t>
            </a:r>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50182494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5/18/2018</a:t>
            </a:r>
            <a:endParaRPr lang="en-US"/>
          </a:p>
        </p:txBody>
      </p:sp>
      <p:sp>
        <p:nvSpPr>
          <p:cNvPr id="6" name="Footer Placeholder 5"/>
          <p:cNvSpPr>
            <a:spLocks noGrp="1"/>
          </p:cNvSpPr>
          <p:nvPr>
            <p:ph type="ftr" sz="quarter" idx="11"/>
          </p:nvPr>
        </p:nvSpPr>
        <p:spPr/>
        <p:txBody>
          <a:bodyPr/>
          <a:lstStyle/>
          <a:p>
            <a:r>
              <a:rPr lang="en-US" smtClean="0"/>
              <a:t>Báo cáo tổng kết nghiên cứu khoa học sinh viên</a:t>
            </a:r>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72244091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theme" Target="../theme/theme2.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5" name="Footer Placeholder 4"/>
          <p:cNvSpPr>
            <a:spLocks noGrp="1"/>
          </p:cNvSpPr>
          <p:nvPr>
            <p:ph type="ftr" sz="quarter" idx="3"/>
          </p:nvPr>
        </p:nvSpPr>
        <p:spPr>
          <a:xfrm>
            <a:off x="3124200" y="4767263"/>
            <a:ext cx="3175992" cy="274637"/>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smtClean="0"/>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t>‹#›</a:t>
            </a:fld>
            <a:endParaRPr lang="en-US" dirty="0"/>
          </a:p>
        </p:txBody>
      </p:sp>
    </p:spTree>
    <p:extLst>
      <p:ext uri="{BB962C8B-B14F-4D97-AF65-F5344CB8AC3E}">
        <p14:creationId xmlns:p14="http://schemas.microsoft.com/office/powerpoint/2010/main" val="26212399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4767262"/>
            <a:ext cx="9144000" cy="376238"/>
          </a:xfrm>
          <a:prstGeom prst="rect">
            <a:avLst/>
          </a:prstGeom>
          <a:solidFill>
            <a:srgbClr val="8C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latin typeface="Segoe UI Light" panose="020B0502040204020203" pitchFamily="34" charset="0"/>
              <a:cs typeface="Segoe UI Light" panose="020B0502040204020203" pitchFamily="34" charset="0"/>
            </a:endParaRPr>
          </a:p>
        </p:txBody>
      </p:sp>
      <p:sp>
        <p:nvSpPr>
          <p:cNvPr id="2" name="Title Placeholder 1"/>
          <p:cNvSpPr>
            <a:spLocks noGrp="1"/>
          </p:cNvSpPr>
          <p:nvPr>
            <p:ph type="title"/>
          </p:nvPr>
        </p:nvSpPr>
        <p:spPr>
          <a:xfrm>
            <a:off x="628650" y="0"/>
            <a:ext cx="7886700" cy="9906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990601"/>
            <a:ext cx="7886700" cy="364212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833779"/>
            <a:ext cx="1135037" cy="273844"/>
          </a:xfrm>
          <a:prstGeom prst="rect">
            <a:avLst/>
          </a:prstGeom>
        </p:spPr>
        <p:txBody>
          <a:bodyPr vert="horz" lIns="91440" tIns="45720" rIns="91440" bIns="45720" rtlCol="0" anchor="ctr"/>
          <a:lstStyle>
            <a:lvl1pPr algn="l">
              <a:defRPr sz="1050" b="1">
                <a:solidFill>
                  <a:schemeClr val="bg1"/>
                </a:solidFill>
                <a:latin typeface="Times New Roman" panose="02020603050405020304" pitchFamily="18" charset="0"/>
                <a:cs typeface="Times New Roman" panose="02020603050405020304" pitchFamily="18" charset="0"/>
              </a:defRPr>
            </a:lvl1pPr>
          </a:lstStyle>
          <a:p>
            <a:r>
              <a:rPr lang="en-US" smtClean="0"/>
              <a:t>5/18/2018</a:t>
            </a:r>
            <a:endParaRPr lang="en-US" dirty="0"/>
          </a:p>
        </p:txBody>
      </p:sp>
      <p:sp>
        <p:nvSpPr>
          <p:cNvPr id="5" name="Footer Placeholder 4"/>
          <p:cNvSpPr>
            <a:spLocks noGrp="1"/>
          </p:cNvSpPr>
          <p:nvPr>
            <p:ph type="ftr" sz="quarter" idx="3"/>
          </p:nvPr>
        </p:nvSpPr>
        <p:spPr>
          <a:xfrm>
            <a:off x="3188582" y="4818461"/>
            <a:ext cx="3945786" cy="273844"/>
          </a:xfrm>
          <a:prstGeom prst="rect">
            <a:avLst/>
          </a:prstGeom>
        </p:spPr>
        <p:txBody>
          <a:bodyPr vert="horz" lIns="91440" tIns="45720" rIns="91440" bIns="45720" rtlCol="0" anchor="ctr"/>
          <a:lstStyle>
            <a:lvl1pPr algn="ctr">
              <a:defRPr sz="1100" b="1">
                <a:solidFill>
                  <a:schemeClr val="bg1"/>
                </a:solidFill>
                <a:latin typeface="Times New Roman" panose="02020603050405020304" pitchFamily="18" charset="0"/>
                <a:cs typeface="Times New Roman" panose="02020603050405020304" pitchFamily="18" charset="0"/>
              </a:defRPr>
            </a:lvl1p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6" name="Slide Number Placeholder 5"/>
          <p:cNvSpPr>
            <a:spLocks noGrp="1"/>
          </p:cNvSpPr>
          <p:nvPr>
            <p:ph type="sldNum" sz="quarter" idx="4"/>
          </p:nvPr>
        </p:nvSpPr>
        <p:spPr>
          <a:xfrm>
            <a:off x="7260772" y="4818460"/>
            <a:ext cx="1254578" cy="273844"/>
          </a:xfrm>
          <a:prstGeom prst="rect">
            <a:avLst/>
          </a:prstGeom>
        </p:spPr>
        <p:txBody>
          <a:bodyPr vert="horz" lIns="91440" tIns="45720" rIns="91440" bIns="45720" rtlCol="0" anchor="ctr"/>
          <a:lstStyle>
            <a:lvl1pPr algn="r">
              <a:defRPr sz="900">
                <a:solidFill>
                  <a:schemeClr val="bg1"/>
                </a:solidFill>
                <a:latin typeface="Segoe UI Light" panose="020B0502040204020203" pitchFamily="34" charset="0"/>
                <a:cs typeface="Segoe UI Light" panose="020B0502040204020203" pitchFamily="34" charset="0"/>
              </a:defRPr>
            </a:lvl1pPr>
          </a:lstStyle>
          <a:p>
            <a:fld id="{0F31DC1F-5561-484E-AB46-68C682854F61}" type="slidenum">
              <a:rPr lang="en-US" smtClean="0"/>
              <a:t>‹#›</a:t>
            </a:fld>
            <a:endParaRPr lang="en-US" dirty="0"/>
          </a:p>
        </p:txBody>
      </p:sp>
      <p:sp>
        <p:nvSpPr>
          <p:cNvPr id="8" name="Footer Placeholder 4"/>
          <p:cNvSpPr txBox="1">
            <a:spLocks/>
          </p:cNvSpPr>
          <p:nvPr/>
        </p:nvSpPr>
        <p:spPr>
          <a:xfrm>
            <a:off x="1384741" y="4833779"/>
            <a:ext cx="1597946"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bg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900" dirty="0"/>
          </a:p>
        </p:txBody>
      </p:sp>
    </p:spTree>
    <p:extLst>
      <p:ext uri="{BB962C8B-B14F-4D97-AF65-F5344CB8AC3E}">
        <p14:creationId xmlns:p14="http://schemas.microsoft.com/office/powerpoint/2010/main" val="1039252656"/>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 id="2147484059" r:id="rId12"/>
    <p:sldLayoutId id="2147484060" r:id="rId13"/>
    <p:sldLayoutId id="2147484061" r:id="rId14"/>
    <p:sldLayoutId id="2147484063" r:id="rId15"/>
    <p:sldLayoutId id="2147484064" r:id="rId16"/>
    <p:sldLayoutId id="2147484065" r:id="rId17"/>
    <p:sldLayoutId id="2147484066" r:id="rId18"/>
    <p:sldLayoutId id="2147484067" r:id="rId19"/>
    <p:sldLayoutId id="2147484068" r:id="rId20"/>
    <p:sldLayoutId id="2147484069" r:id="rId21"/>
    <p:sldLayoutId id="2147484070" r:id="rId22"/>
    <p:sldLayoutId id="2147484037" r:id="rId23"/>
    <p:sldLayoutId id="2147484042" r:id="rId24"/>
    <p:sldLayoutId id="2147484043" r:id="rId25"/>
    <p:sldLayoutId id="2147484044" r:id="rId26"/>
    <p:sldLayoutId id="2147484045" r:id="rId2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hdr="0"/>
  <p:txStyles>
    <p:titleStyle>
      <a:lvl1pPr algn="l" defTabSz="685800" rtl="0" eaLnBrk="1" latinLnBrk="0" hangingPunct="1">
        <a:lnSpc>
          <a:spcPct val="90000"/>
        </a:lnSpc>
        <a:spcBef>
          <a:spcPct val="0"/>
        </a:spcBef>
        <a:buNone/>
        <a:defRPr sz="3300" kern="1200">
          <a:solidFill>
            <a:schemeClr val="tx1"/>
          </a:solidFill>
          <a:latin typeface="Minion Pro" panose="02040503050201020203" pitchFamily="18"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Segoe UI" panose="020B0502040204020203" pitchFamily="34" charset="0"/>
          <a:ea typeface="+mn-ea"/>
          <a:cs typeface="Segoe UI" panose="020B0502040204020203"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0.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2.xml"/><Relationship Id="rId1" Type="http://schemas.openxmlformats.org/officeDocument/2006/relationships/vmlDrawing" Target="../drawings/vmlDrawing1.vml"/><Relationship Id="rId6" Type="http://schemas.openxmlformats.org/officeDocument/2006/relationships/image" Target="../media/image17.wmf"/><Relationship Id="rId5" Type="http://schemas.openxmlformats.org/officeDocument/2006/relationships/oleObject" Target="../embeddings/oleObject2.bin"/><Relationship Id="rId4" Type="http://schemas.openxmlformats.org/officeDocument/2006/relationships/image" Target="../media/image16.wmf"/></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34.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8.xml"/><Relationship Id="rId5" Type="http://schemas.openxmlformats.org/officeDocument/2006/relationships/image" Target="../media/image27.png"/><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9.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1.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1.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p:cNvSpPr txBox="1"/>
          <p:nvPr/>
        </p:nvSpPr>
        <p:spPr>
          <a:xfrm>
            <a:off x="505495" y="1876128"/>
            <a:ext cx="8352927" cy="1384995"/>
          </a:xfrm>
          <a:prstGeom prst="rect">
            <a:avLst/>
          </a:prstGeom>
          <a:noFill/>
        </p:spPr>
        <p:txBody>
          <a:bodyPr wrap="square">
            <a:spAutoFit/>
          </a:bodyPr>
          <a:lstStyle/>
          <a:p>
            <a:pPr algn="ctr" fontAlgn="auto">
              <a:spcBef>
                <a:spcPts val="0"/>
              </a:spcBef>
              <a:spcAft>
                <a:spcPts val="0"/>
              </a:spcAft>
              <a:defRPr/>
            </a:pPr>
            <a:r>
              <a:rPr lang="en-US" altLang="ko-KR" sz="2800" b="1" dirty="0">
                <a:solidFill>
                  <a:schemeClr val="accent5">
                    <a:lumMod val="50000"/>
                  </a:schemeClr>
                </a:solidFill>
                <a:latin typeface="Times New Roman" panose="02020603050405020304" pitchFamily="18" charset="0"/>
                <a:cs typeface="Times New Roman" panose="02020603050405020304" pitchFamily="18" charset="0"/>
              </a:rPr>
              <a:t>ỨNG DỤNG MÔ HÌNH MIKE 21 ĐÁNH GIÁ VIỆC SỬ DỤNG KÈ MỎ </a:t>
            </a:r>
            <a:r>
              <a:rPr lang="en-US" altLang="ko-KR" sz="2800" b="1" dirty="0" smtClean="0">
                <a:solidFill>
                  <a:schemeClr val="accent5">
                    <a:lumMod val="50000"/>
                  </a:schemeClr>
                </a:solidFill>
                <a:latin typeface="Times New Roman" panose="02020603050405020304" pitchFamily="18" charset="0"/>
                <a:cs typeface="Times New Roman" panose="02020603050405020304" pitchFamily="18" charset="0"/>
              </a:rPr>
              <a:t>HÀN TRONG </a:t>
            </a:r>
            <a:r>
              <a:rPr lang="en-US" altLang="ko-KR" sz="2800" b="1" dirty="0">
                <a:solidFill>
                  <a:schemeClr val="accent5">
                    <a:lumMod val="50000"/>
                  </a:schemeClr>
                </a:solidFill>
                <a:latin typeface="Times New Roman" panose="02020603050405020304" pitchFamily="18" charset="0"/>
                <a:cs typeface="Times New Roman" panose="02020603050405020304" pitchFamily="18" charset="0"/>
              </a:rPr>
              <a:t>QUÁ TRÌNH BẢO VỆ </a:t>
            </a:r>
            <a:r>
              <a:rPr lang="en-US" altLang="ko-KR" sz="2800" b="1" dirty="0" smtClean="0">
                <a:solidFill>
                  <a:schemeClr val="accent5">
                    <a:lumMod val="50000"/>
                  </a:schemeClr>
                </a:solidFill>
                <a:latin typeface="Times New Roman" panose="02020603050405020304" pitchFamily="18" charset="0"/>
                <a:cs typeface="Times New Roman" panose="02020603050405020304" pitchFamily="18" charset="0"/>
              </a:rPr>
              <a:t>BỜ BIỂN HỘI </a:t>
            </a:r>
            <a:r>
              <a:rPr lang="en-US" altLang="ko-KR" sz="2800" b="1" dirty="0">
                <a:solidFill>
                  <a:schemeClr val="accent5">
                    <a:lumMod val="50000"/>
                  </a:schemeClr>
                </a:solidFill>
                <a:latin typeface="Times New Roman" panose="02020603050405020304" pitchFamily="18" charset="0"/>
                <a:cs typeface="Times New Roman" panose="02020603050405020304" pitchFamily="18" charset="0"/>
              </a:rPr>
              <a:t>AN - QUẢNG NAM   </a:t>
            </a:r>
            <a:endParaRPr kumimoji="0" lang="en-US" altLang="ko-KR" sz="2800"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 xmlns:a16="http://schemas.microsoft.com/office/drawing/2014/main" id="{784A7E6D-C6DA-422C-818A-8C0323C62CD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7" y="483519"/>
            <a:ext cx="880885" cy="902806"/>
          </a:xfrm>
          <a:prstGeom prst="rect">
            <a:avLst/>
          </a:prstGeom>
          <a:noFill/>
        </p:spPr>
      </p:pic>
      <p:sp>
        <p:nvSpPr>
          <p:cNvPr id="10" name="TextBox 1">
            <a:extLst>
              <a:ext uri="{FF2B5EF4-FFF2-40B4-BE49-F238E27FC236}">
                <a16:creationId xmlns="" xmlns:a16="http://schemas.microsoft.com/office/drawing/2014/main" id="{B3182E89-7054-4B98-8864-672AD522C6EB}"/>
              </a:ext>
            </a:extLst>
          </p:cNvPr>
          <p:cNvSpPr txBox="1">
            <a:spLocks noChangeArrowheads="1"/>
          </p:cNvSpPr>
          <p:nvPr/>
        </p:nvSpPr>
        <p:spPr bwMode="auto">
          <a:xfrm>
            <a:off x="2014269" y="414964"/>
            <a:ext cx="4956225" cy="1077218"/>
          </a:xfrm>
          <a:prstGeom prst="rect">
            <a:avLst/>
          </a:prstGeom>
          <a:noFill/>
          <a:ln w="9525">
            <a:noFill/>
            <a:miter lim="800000"/>
            <a:headEnd/>
            <a:tailEnd/>
          </a:ln>
        </p:spPr>
        <p:txBody>
          <a:bodyPr wrap="square">
            <a:spAutoFit/>
          </a:bodyPr>
          <a:lstStyle/>
          <a:p>
            <a:pPr algn="ctr"/>
            <a:r>
              <a:rPr lang="en-US" altLang="ko-KR" sz="3200" b="1" dirty="0">
                <a:solidFill>
                  <a:schemeClr val="accent2">
                    <a:lumMod val="50000"/>
                  </a:schemeClr>
                </a:solidFill>
                <a:latin typeface="Times New Roman" panose="02020603050405020304" pitchFamily="18" charset="0"/>
                <a:ea typeface="맑은 고딕" pitchFamily="50" charset="-127"/>
                <a:cs typeface="Times New Roman" panose="02020603050405020304" pitchFamily="18" charset="0"/>
              </a:rPr>
              <a:t>BÁO CÁO TỔNG KẾT</a:t>
            </a:r>
          </a:p>
          <a:p>
            <a:pPr algn="ctr"/>
            <a:r>
              <a:rPr lang="en-US" altLang="ko-KR" sz="1600" b="1" dirty="0">
                <a:solidFill>
                  <a:schemeClr val="accent2">
                    <a:lumMod val="50000"/>
                  </a:schemeClr>
                </a:solidFill>
                <a:latin typeface="Times New Roman" panose="02020603050405020304" pitchFamily="18" charset="0"/>
                <a:ea typeface="맑은 고딕" pitchFamily="50" charset="-127"/>
                <a:cs typeface="Times New Roman" panose="02020603050405020304" pitchFamily="18" charset="0"/>
              </a:rPr>
              <a:t>ĐỀ TÀI NGHIÊN CỨU KHOA HỌC SINH VIÊN</a:t>
            </a:r>
          </a:p>
          <a:p>
            <a:pPr algn="ctr"/>
            <a:r>
              <a:rPr lang="en-US" altLang="ko-KR" sz="1600" b="1" dirty="0">
                <a:solidFill>
                  <a:schemeClr val="accent2">
                    <a:lumMod val="50000"/>
                  </a:schemeClr>
                </a:solidFill>
                <a:latin typeface="Times New Roman" panose="02020603050405020304" pitchFamily="18" charset="0"/>
                <a:ea typeface="맑은 고딕" pitchFamily="50" charset="-127"/>
                <a:cs typeface="Times New Roman" panose="02020603050405020304" pitchFamily="18" charset="0"/>
              </a:rPr>
              <a:t>NĂM HỌC 2017 - 2018</a:t>
            </a:r>
          </a:p>
        </p:txBody>
      </p:sp>
      <p:sp>
        <p:nvSpPr>
          <p:cNvPr id="2" name="TextBox 1">
            <a:extLst>
              <a:ext uri="{FF2B5EF4-FFF2-40B4-BE49-F238E27FC236}">
                <a16:creationId xmlns="" xmlns:a16="http://schemas.microsoft.com/office/drawing/2014/main" id="{D29CE309-2282-46F5-BE7C-8D3DC73E7D02}"/>
              </a:ext>
            </a:extLst>
          </p:cNvPr>
          <p:cNvSpPr txBox="1"/>
          <p:nvPr/>
        </p:nvSpPr>
        <p:spPr>
          <a:xfrm>
            <a:off x="2843808" y="3668420"/>
            <a:ext cx="4023858"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Ng</a:t>
            </a:r>
            <a:r>
              <a:rPr lang="vi-VN" sz="1600" dirty="0">
                <a:latin typeface="Times New Roman" panose="02020603050405020304" pitchFamily="18" charset="0"/>
                <a:cs typeface="Times New Roman" panose="02020603050405020304" pitchFamily="18" charset="0"/>
              </a:rPr>
              <a:t>ư</a:t>
            </a:r>
            <a:r>
              <a:rPr lang="en-US" sz="1600" dirty="0" err="1">
                <a:latin typeface="Times New Roman" panose="02020603050405020304" pitchFamily="18" charset="0"/>
                <a:cs typeface="Times New Roman" panose="02020603050405020304" pitchFamily="18" charset="0"/>
              </a:rPr>
              <a:t>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hiện</a:t>
            </a:r>
            <a:r>
              <a:rPr lang="en-US" sz="1600" dirty="0" smtClean="0">
                <a:latin typeface="Times New Roman" panose="02020603050405020304" pitchFamily="18" charset="0"/>
                <a:cs typeface="Times New Roman" panose="02020603050405020304" pitchFamily="18" charset="0"/>
              </a:rPr>
              <a:t>:	Nguyễn </a:t>
            </a:r>
            <a:r>
              <a:rPr lang="en-US" sz="1600" dirty="0" err="1">
                <a:latin typeface="Times New Roman" panose="02020603050405020304" pitchFamily="18" charset="0"/>
                <a:cs typeface="Times New Roman" panose="02020603050405020304" pitchFamily="18" charset="0"/>
              </a:rPr>
              <a:t>Ngọc</a:t>
            </a:r>
            <a:r>
              <a:rPr lang="en-US" sz="1600" dirty="0">
                <a:latin typeface="Times New Roman" panose="02020603050405020304" pitchFamily="18" charset="0"/>
                <a:cs typeface="Times New Roman" panose="02020603050405020304" pitchFamily="18" charset="0"/>
              </a:rPr>
              <a:t> S</a:t>
            </a:r>
            <a:r>
              <a:rPr lang="vi-VN" sz="1600" dirty="0">
                <a:latin typeface="Times New Roman" panose="02020603050405020304" pitchFamily="18" charset="0"/>
                <a:cs typeface="Times New Roman" panose="02020603050405020304" pitchFamily="18" charset="0"/>
              </a:rPr>
              <a:t>ơ</a:t>
            </a:r>
            <a:r>
              <a:rPr lang="en-US" sz="1600" dirty="0">
                <a:latin typeface="Times New Roman" panose="02020603050405020304" pitchFamily="18" charset="0"/>
                <a:cs typeface="Times New Roman" panose="02020603050405020304" pitchFamily="18" charset="0"/>
              </a:rPr>
              <a:t>n</a:t>
            </a:r>
          </a:p>
          <a:p>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Bùi</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Thị</a:t>
            </a:r>
            <a:r>
              <a:rPr lang="en-US" sz="1600" dirty="0">
                <a:latin typeface="Times New Roman" panose="02020603050405020304" pitchFamily="18" charset="0"/>
                <a:cs typeface="Times New Roman" panose="02020603050405020304" pitchFamily="18" charset="0"/>
              </a:rPr>
              <a:t> Thu </a:t>
            </a:r>
            <a:r>
              <a:rPr lang="en-US" sz="1600" dirty="0" err="1">
                <a:latin typeface="Times New Roman" panose="02020603050405020304" pitchFamily="18" charset="0"/>
                <a:cs typeface="Times New Roman" panose="02020603050405020304" pitchFamily="18" charset="0"/>
              </a:rPr>
              <a:t>Quỳnh</a:t>
            </a:r>
            <a:r>
              <a:rPr lang="en-US" sz="1600" dirty="0">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 xmlns:a16="http://schemas.microsoft.com/office/drawing/2014/main" id="{F4D27B50-B60F-4553-829E-0192D4B6CECB}"/>
              </a:ext>
            </a:extLst>
          </p:cNvPr>
          <p:cNvSpPr txBox="1"/>
          <p:nvPr/>
        </p:nvSpPr>
        <p:spPr>
          <a:xfrm>
            <a:off x="2872758" y="4371950"/>
            <a:ext cx="3618403" cy="338554"/>
          </a:xfrm>
          <a:prstGeom prst="rect">
            <a:avLst/>
          </a:prstGeom>
          <a:noFill/>
        </p:spPr>
        <p:txBody>
          <a:bodyPr wrap="square" rtlCol="0">
            <a:spAutoFit/>
          </a:bodyPr>
          <a:lstStyle/>
          <a:p>
            <a:r>
              <a:rPr lang="en-US" sz="1600" dirty="0" err="1">
                <a:latin typeface="Times New Roman" panose="02020603050405020304" pitchFamily="18" charset="0"/>
                <a:cs typeface="Times New Roman" panose="02020603050405020304" pitchFamily="18" charset="0"/>
              </a:rPr>
              <a:t>Giảng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viên</a:t>
            </a:r>
            <a:r>
              <a:rPr lang="en-US" sz="1600" dirty="0">
                <a:latin typeface="Times New Roman" panose="02020603050405020304" pitchFamily="18" charset="0"/>
                <a:cs typeface="Times New Roman" panose="02020603050405020304" pitchFamily="18" charset="0"/>
              </a:rPr>
              <a:t> h</a:t>
            </a:r>
            <a:r>
              <a:rPr lang="vi-VN" sz="1600" dirty="0">
                <a:latin typeface="Times New Roman" panose="02020603050405020304" pitchFamily="18" charset="0"/>
                <a:cs typeface="Times New Roman" panose="02020603050405020304" pitchFamily="18" charset="0"/>
              </a:rPr>
              <a:t>ư</a:t>
            </a:r>
            <a:r>
              <a:rPr lang="en-US" sz="1600" dirty="0" err="1">
                <a:latin typeface="Times New Roman" panose="02020603050405020304" pitchFamily="18" charset="0"/>
                <a:cs typeface="Times New Roman" panose="02020603050405020304" pitchFamily="18" charset="0"/>
              </a:rPr>
              <a:t>ớng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dẫn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Vũ</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Văn</a:t>
            </a:r>
            <a:r>
              <a:rPr lang="en-US" sz="1600" dirty="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Lân</a:t>
            </a:r>
            <a:endParaRPr lang="en-US" sz="1600" dirty="0">
              <a:latin typeface="Times New Roman" panose="02020603050405020304" pitchFamily="18" charset="0"/>
              <a:cs typeface="Times New Roman" panose="02020603050405020304" pitchFamily="18" charset="0"/>
            </a:endParaRPr>
          </a:p>
        </p:txBody>
      </p:sp>
      <p:pic>
        <p:nvPicPr>
          <p:cNvPr id="3074" name="Picture 2" descr="Kết quả hình ảnh cho Logo khoa khoa học biển và hải đả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0494" y="414964"/>
            <a:ext cx="1008396" cy="971361"/>
          </a:xfrm>
          <a:prstGeom prst="rect">
            <a:avLst/>
          </a:prstGeom>
          <a:noFill/>
          <a:extLst>
            <a:ext uri="{909E8E84-426E-40DD-AFC4-6F175D3DCCD1}">
              <a14:hiddenFill xmlns:a14="http://schemas.microsoft.com/office/drawing/2010/main">
                <a:solidFill>
                  <a:srgbClr val="FFFFFF"/>
                </a:solidFill>
              </a14:hiddenFill>
            </a:ext>
          </a:extLst>
        </p:spPr>
      </p:pic>
      <p:sp>
        <p:nvSpPr>
          <p:cNvPr id="9" name="Date Placeholder 8"/>
          <p:cNvSpPr>
            <a:spLocks noGrp="1"/>
          </p:cNvSpPr>
          <p:nvPr>
            <p:ph type="dt" sz="half" idx="2"/>
          </p:nvPr>
        </p:nvSpPr>
        <p:spPr/>
        <p:txBody>
          <a:bodyPr/>
          <a:lstStyle/>
          <a:p>
            <a:r>
              <a:rPr lang="en-US" smtClean="0"/>
              <a:t>5/18/2018</a:t>
            </a:r>
            <a:endParaRPr lang="en-US" dirty="0"/>
          </a:p>
        </p:txBody>
      </p:sp>
      <p:sp>
        <p:nvSpPr>
          <p:cNvPr id="11" name="Footer Placeholder 10"/>
          <p:cNvSpPr>
            <a:spLocks noGrp="1"/>
          </p:cNvSpPr>
          <p:nvPr>
            <p:ph type="ftr" sz="quarter" idx="3"/>
          </p:nvPr>
        </p:nvSpPr>
        <p:spPr/>
        <p:txBody>
          <a:bodyPr/>
          <a:lstStyle/>
          <a:p>
            <a:r>
              <a:rPr lang="en-US" smtClean="0"/>
              <a:t>Báo cáo tổng kết nghiên cứu khoa học sinh viên</a:t>
            </a:r>
            <a:endParaRPr lang="en-US" dirty="0"/>
          </a:p>
        </p:txBody>
      </p:sp>
      <p:sp>
        <p:nvSpPr>
          <p:cNvPr id="12" name="Slide Number Placeholder 11"/>
          <p:cNvSpPr>
            <a:spLocks noGrp="1"/>
          </p:cNvSpPr>
          <p:nvPr>
            <p:ph type="sldNum" sz="quarter" idx="4"/>
          </p:nvPr>
        </p:nvSpPr>
        <p:spPr/>
        <p:txBody>
          <a:bodyPr/>
          <a:lstStyle/>
          <a:p>
            <a:fld id="{0F31DC1F-5561-484E-AB46-68C682854F61}" type="slidenum">
              <a:rPr lang="en-US" smtClean="0"/>
              <a:t>1</a:t>
            </a:fld>
            <a:endParaRPr lang="en-US" dirty="0"/>
          </a:p>
        </p:txBody>
      </p:sp>
    </p:spTree>
    <p:extLst>
      <p:ext uri="{BB962C8B-B14F-4D97-AF65-F5344CB8AC3E}">
        <p14:creationId xmlns:p14="http://schemas.microsoft.com/office/powerpoint/2010/main" val="303447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34475519-8DB2-4FF6-90E5-83883D3CFD37}"/>
              </a:ext>
            </a:extLst>
          </p:cNvPr>
          <p:cNvSpPr>
            <a:spLocks noGrp="1"/>
          </p:cNvSpPr>
          <p:nvPr>
            <p:ph type="title"/>
          </p:nvPr>
        </p:nvSpPr>
        <p:spPr>
          <a:xfrm>
            <a:off x="54702" y="29279"/>
            <a:ext cx="5627838" cy="799040"/>
          </a:xfrm>
        </p:spPr>
        <p:txBody>
          <a:bodyPr>
            <a:normAutofit/>
          </a:bodyPr>
          <a:lstStyle/>
          <a:p>
            <a:r>
              <a:rPr lang="en-US" sz="2750" b="1" dirty="0" smtClean="0">
                <a:latin typeface="Times New Roman" pitchFamily="18" charset="0"/>
                <a:cs typeface="Times New Roman" pitchFamily="18" charset="0"/>
              </a:rPr>
              <a:t>3. PHƯ</a:t>
            </a:r>
            <a:r>
              <a:rPr lang="vi-VN" sz="2750" b="1" dirty="0">
                <a:latin typeface="Times New Roman" pitchFamily="18" charset="0"/>
                <a:cs typeface="Times New Roman" pitchFamily="18" charset="0"/>
              </a:rPr>
              <a:t>Ơ</a:t>
            </a:r>
            <a:r>
              <a:rPr lang="en-US" sz="2750" b="1" dirty="0">
                <a:latin typeface="Times New Roman" pitchFamily="18" charset="0"/>
                <a:cs typeface="Times New Roman" pitchFamily="18" charset="0"/>
              </a:rPr>
              <a:t>NG PHÁP NGHIÊN CỨU</a:t>
            </a:r>
          </a:p>
        </p:txBody>
      </p:sp>
      <p:grpSp>
        <p:nvGrpSpPr>
          <p:cNvPr id="38" name="Group 37"/>
          <p:cNvGrpSpPr/>
          <p:nvPr/>
        </p:nvGrpSpPr>
        <p:grpSpPr>
          <a:xfrm>
            <a:off x="3216800" y="267494"/>
            <a:ext cx="5837225" cy="4376665"/>
            <a:chOff x="2963195" y="275123"/>
            <a:chExt cx="8902917" cy="5853717"/>
          </a:xfrm>
        </p:grpSpPr>
        <p:sp>
          <p:nvSpPr>
            <p:cNvPr id="8" name="Rounded Rectangle 7"/>
            <p:cNvSpPr/>
            <p:nvPr/>
          </p:nvSpPr>
          <p:spPr>
            <a:xfrm>
              <a:off x="6433454" y="275123"/>
              <a:ext cx="2947874" cy="1049337"/>
            </a:xfrm>
            <a:prstGeom prst="roundRect">
              <a:avLst/>
            </a:prstGeom>
            <a:solidFill>
              <a:schemeClr val="accent3">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baseline="-25000" dirty="0">
                  <a:solidFill>
                    <a:schemeClr val="tx1">
                      <a:lumMod val="95000"/>
                      <a:lumOff val="5000"/>
                    </a:schemeClr>
                  </a:solidFill>
                  <a:latin typeface="Times New Roman" pitchFamily="18" charset="0"/>
                  <a:cs typeface="Times New Roman" pitchFamily="18" charset="0"/>
                </a:rPr>
                <a:t>Thu </a:t>
              </a:r>
              <a:r>
                <a:rPr lang="en-US" sz="2000" b="1" baseline="-25000" dirty="0" err="1">
                  <a:solidFill>
                    <a:schemeClr val="tx1">
                      <a:lumMod val="95000"/>
                      <a:lumOff val="5000"/>
                    </a:schemeClr>
                  </a:solidFill>
                  <a:latin typeface="Times New Roman" pitchFamily="18" charset="0"/>
                  <a:cs typeface="Times New Roman" pitchFamily="18" charset="0"/>
                </a:rPr>
                <a:t>thập</a:t>
              </a:r>
              <a:r>
                <a:rPr lang="en-US" sz="2000" b="1" baseline="-25000" dirty="0">
                  <a:solidFill>
                    <a:schemeClr val="tx1">
                      <a:lumMod val="95000"/>
                      <a:lumOff val="5000"/>
                    </a:schemeClr>
                  </a:solidFill>
                  <a:latin typeface="Times New Roman" pitchFamily="18" charset="0"/>
                  <a:cs typeface="Times New Roman" pitchFamily="18" charset="0"/>
                </a:rPr>
                <a:t> </a:t>
              </a:r>
              <a:r>
                <a:rPr lang="en-US" sz="2000" b="1" baseline="-25000" dirty="0" err="1">
                  <a:solidFill>
                    <a:schemeClr val="tx1">
                      <a:lumMod val="95000"/>
                      <a:lumOff val="5000"/>
                    </a:schemeClr>
                  </a:solidFill>
                  <a:latin typeface="Times New Roman" pitchFamily="18" charset="0"/>
                  <a:cs typeface="Times New Roman" pitchFamily="18" charset="0"/>
                </a:rPr>
                <a:t>dữ</a:t>
              </a:r>
              <a:r>
                <a:rPr lang="en-US" sz="2000" b="1" baseline="-25000" dirty="0">
                  <a:solidFill>
                    <a:schemeClr val="tx1">
                      <a:lumMod val="95000"/>
                      <a:lumOff val="5000"/>
                    </a:schemeClr>
                  </a:solidFill>
                  <a:latin typeface="Times New Roman" pitchFamily="18" charset="0"/>
                  <a:cs typeface="Times New Roman" pitchFamily="18" charset="0"/>
                </a:rPr>
                <a:t> </a:t>
              </a:r>
              <a:r>
                <a:rPr lang="en-US" sz="2000" b="1" baseline="-25000" dirty="0" err="1">
                  <a:solidFill>
                    <a:schemeClr val="tx1">
                      <a:lumMod val="95000"/>
                      <a:lumOff val="5000"/>
                    </a:schemeClr>
                  </a:solidFill>
                  <a:latin typeface="Times New Roman" pitchFamily="18" charset="0"/>
                  <a:cs typeface="Times New Roman" pitchFamily="18" charset="0"/>
                </a:rPr>
                <a:t>liệu</a:t>
              </a:r>
              <a:endParaRPr lang="en-US" sz="2000" b="1" baseline="-25000" dirty="0">
                <a:solidFill>
                  <a:schemeClr val="tx1">
                    <a:lumMod val="95000"/>
                    <a:lumOff val="5000"/>
                  </a:schemeClr>
                </a:solidFill>
                <a:latin typeface="Times New Roman" pitchFamily="18" charset="0"/>
                <a:cs typeface="Times New Roman" pitchFamily="18" charset="0"/>
              </a:endParaRPr>
            </a:p>
            <a:p>
              <a:pPr algn="ctr">
                <a:defRPr/>
              </a:pPr>
              <a:r>
                <a:rPr lang="en-US" sz="2000" b="1" baseline="-25000" dirty="0">
                  <a:solidFill>
                    <a:schemeClr val="tx1">
                      <a:lumMod val="95000"/>
                      <a:lumOff val="5000"/>
                    </a:schemeClr>
                  </a:solidFill>
                  <a:latin typeface="Times New Roman" pitchFamily="18" charset="0"/>
                  <a:cs typeface="Times New Roman" pitchFamily="18" charset="0"/>
                </a:rPr>
                <a:t>( </a:t>
              </a:r>
              <a:r>
                <a:rPr lang="en-US" sz="2000" b="1" baseline="-25000" dirty="0" err="1">
                  <a:solidFill>
                    <a:schemeClr val="tx1">
                      <a:lumMod val="95000"/>
                      <a:lumOff val="5000"/>
                    </a:schemeClr>
                  </a:solidFill>
                  <a:latin typeface="Times New Roman" pitchFamily="18" charset="0"/>
                  <a:cs typeface="Times New Roman" pitchFamily="18" charset="0"/>
                </a:rPr>
                <a:t>sóng</a:t>
              </a:r>
              <a:r>
                <a:rPr lang="en-US" sz="2000" b="1" baseline="-25000" dirty="0">
                  <a:solidFill>
                    <a:schemeClr val="tx1">
                      <a:lumMod val="95000"/>
                      <a:lumOff val="5000"/>
                    </a:schemeClr>
                  </a:solidFill>
                  <a:latin typeface="Times New Roman" pitchFamily="18" charset="0"/>
                  <a:cs typeface="Times New Roman" pitchFamily="18" charset="0"/>
                </a:rPr>
                <a:t>, h</a:t>
              </a:r>
              <a:r>
                <a:rPr lang="vi-VN" sz="2000" b="1" baseline="-25000" dirty="0">
                  <a:solidFill>
                    <a:schemeClr val="tx1">
                      <a:lumMod val="95000"/>
                      <a:lumOff val="5000"/>
                    </a:schemeClr>
                  </a:solidFill>
                  <a:latin typeface="Times New Roman" pitchFamily="18" charset="0"/>
                  <a:cs typeface="Times New Roman" pitchFamily="18" charset="0"/>
                </a:rPr>
                <a:t>ướng</a:t>
              </a:r>
              <a:r>
                <a:rPr lang="en-US" sz="2000" b="1" baseline="-25000" dirty="0">
                  <a:solidFill>
                    <a:schemeClr val="tx1">
                      <a:lumMod val="95000"/>
                      <a:lumOff val="5000"/>
                    </a:schemeClr>
                  </a:solidFill>
                  <a:latin typeface="Times New Roman" pitchFamily="18" charset="0"/>
                  <a:cs typeface="Times New Roman" pitchFamily="18" charset="0"/>
                </a:rPr>
                <a:t> </a:t>
              </a:r>
              <a:r>
                <a:rPr lang="en-US" sz="2000" b="1" baseline="-25000" dirty="0" err="1">
                  <a:solidFill>
                    <a:schemeClr val="tx1">
                      <a:lumMod val="95000"/>
                      <a:lumOff val="5000"/>
                    </a:schemeClr>
                  </a:solidFill>
                  <a:latin typeface="Times New Roman" pitchFamily="18" charset="0"/>
                  <a:cs typeface="Times New Roman" pitchFamily="18" charset="0"/>
                </a:rPr>
                <a:t>gió</a:t>
              </a:r>
              <a:r>
                <a:rPr lang="en-US" sz="2000" b="1" baseline="-25000" dirty="0">
                  <a:solidFill>
                    <a:schemeClr val="tx1">
                      <a:lumMod val="95000"/>
                      <a:lumOff val="5000"/>
                    </a:schemeClr>
                  </a:solidFill>
                  <a:latin typeface="Times New Roman" pitchFamily="18" charset="0"/>
                  <a:cs typeface="Times New Roman" pitchFamily="18" charset="0"/>
                </a:rPr>
                <a:t>, </a:t>
              </a:r>
              <a:r>
                <a:rPr lang="en-US" sz="2000" b="1" baseline="-25000" dirty="0" err="1">
                  <a:solidFill>
                    <a:schemeClr val="tx1">
                      <a:lumMod val="95000"/>
                      <a:lumOff val="5000"/>
                    </a:schemeClr>
                  </a:solidFill>
                  <a:latin typeface="Times New Roman" pitchFamily="18" charset="0"/>
                  <a:cs typeface="Times New Roman" pitchFamily="18" charset="0"/>
                </a:rPr>
                <a:t>mực</a:t>
              </a:r>
              <a:r>
                <a:rPr lang="en-US" sz="2000" b="1" baseline="-25000" dirty="0">
                  <a:solidFill>
                    <a:schemeClr val="tx1">
                      <a:lumMod val="95000"/>
                      <a:lumOff val="5000"/>
                    </a:schemeClr>
                  </a:solidFill>
                  <a:latin typeface="Times New Roman" pitchFamily="18" charset="0"/>
                  <a:cs typeface="Times New Roman" pitchFamily="18" charset="0"/>
                </a:rPr>
                <a:t> </a:t>
              </a:r>
              <a:r>
                <a:rPr lang="en-US" sz="2000" b="1" baseline="-25000" dirty="0" err="1">
                  <a:solidFill>
                    <a:schemeClr val="tx1">
                      <a:lumMod val="95000"/>
                      <a:lumOff val="5000"/>
                    </a:schemeClr>
                  </a:solidFill>
                  <a:latin typeface="Times New Roman" pitchFamily="18" charset="0"/>
                  <a:cs typeface="Times New Roman" pitchFamily="18" charset="0"/>
                </a:rPr>
                <a:t>nước</a:t>
              </a:r>
              <a:r>
                <a:rPr lang="en-US" sz="2000" b="1" baseline="-25000" dirty="0">
                  <a:solidFill>
                    <a:schemeClr val="tx1">
                      <a:lumMod val="95000"/>
                      <a:lumOff val="5000"/>
                    </a:schemeClr>
                  </a:solidFill>
                  <a:latin typeface="Times New Roman" pitchFamily="18" charset="0"/>
                  <a:cs typeface="Times New Roman" pitchFamily="18" charset="0"/>
                </a:rPr>
                <a:t>)</a:t>
              </a:r>
            </a:p>
          </p:txBody>
        </p:sp>
        <p:sp>
          <p:nvSpPr>
            <p:cNvPr id="9" name="Rounded Rectangle 8"/>
            <p:cNvSpPr/>
            <p:nvPr/>
          </p:nvSpPr>
          <p:spPr>
            <a:xfrm>
              <a:off x="6595297" y="1687638"/>
              <a:ext cx="2645617" cy="976057"/>
            </a:xfrm>
            <a:prstGeom prst="roundRect">
              <a:avLst/>
            </a:prstGeom>
            <a:solidFill>
              <a:schemeClr val="accent3">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sz="2000" b="1" baseline="-25000" noProof="1" smtClean="0">
                  <a:solidFill>
                    <a:schemeClr val="tx1">
                      <a:lumMod val="95000"/>
                      <a:lumOff val="5000"/>
                    </a:schemeClr>
                  </a:solidFill>
                  <a:latin typeface="Times New Roman" pitchFamily="18" charset="0"/>
                  <a:cs typeface="Times New Roman" pitchFamily="18" charset="0"/>
                </a:rPr>
                <a:t>Thiết lập mô hình</a:t>
              </a:r>
            </a:p>
            <a:p>
              <a:pPr algn="ctr">
                <a:defRPr/>
              </a:pPr>
              <a:r>
                <a:rPr lang="vi-VN" sz="2000" b="1" baseline="-25000" noProof="1" smtClean="0">
                  <a:solidFill>
                    <a:schemeClr val="tx1">
                      <a:lumMod val="95000"/>
                      <a:lumOff val="5000"/>
                    </a:schemeClr>
                  </a:solidFill>
                  <a:latin typeface="Times New Roman" pitchFamily="18" charset="0"/>
                  <a:cs typeface="Times New Roman" pitchFamily="18" charset="0"/>
                </a:rPr>
                <a:t>(Hiệu chỉnh và kiểm định)</a:t>
              </a:r>
              <a:endParaRPr lang="vi-VN" sz="2000" b="1" baseline="-25000" noProof="1">
                <a:solidFill>
                  <a:schemeClr val="tx1">
                    <a:lumMod val="95000"/>
                    <a:lumOff val="5000"/>
                  </a:schemeClr>
                </a:solidFill>
                <a:latin typeface="Times New Roman" pitchFamily="18" charset="0"/>
                <a:cs typeface="Times New Roman" pitchFamily="18" charset="0"/>
              </a:endParaRPr>
            </a:p>
          </p:txBody>
        </p:sp>
        <p:sp>
          <p:nvSpPr>
            <p:cNvPr id="10" name="Rounded Rectangle 9"/>
            <p:cNvSpPr/>
            <p:nvPr/>
          </p:nvSpPr>
          <p:spPr>
            <a:xfrm>
              <a:off x="6704859" y="3036053"/>
              <a:ext cx="2405064" cy="1014412"/>
            </a:xfrm>
            <a:prstGeom prst="roundRect">
              <a:avLst/>
            </a:prstGeom>
            <a:solidFill>
              <a:schemeClr val="accent3">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baseline="-25000" dirty="0">
                  <a:solidFill>
                    <a:schemeClr val="tx1">
                      <a:lumMod val="95000"/>
                      <a:lumOff val="5000"/>
                    </a:schemeClr>
                  </a:solidFill>
                  <a:latin typeface="Times New Roman" pitchFamily="18" charset="0"/>
                  <a:cs typeface="Times New Roman" pitchFamily="18" charset="0"/>
                </a:rPr>
                <a:t>Mô </a:t>
              </a:r>
              <a:r>
                <a:rPr lang="en-US" sz="2000" b="1" baseline="-25000" dirty="0" err="1">
                  <a:solidFill>
                    <a:schemeClr val="tx1">
                      <a:lumMod val="95000"/>
                      <a:lumOff val="5000"/>
                    </a:schemeClr>
                  </a:solidFill>
                  <a:latin typeface="Times New Roman" pitchFamily="18" charset="0"/>
                  <a:cs typeface="Times New Roman" pitchFamily="18" charset="0"/>
                </a:rPr>
                <a:t>phỏng</a:t>
              </a:r>
              <a:r>
                <a:rPr lang="en-US" sz="2000" b="1" baseline="-25000" dirty="0">
                  <a:solidFill>
                    <a:schemeClr val="tx1">
                      <a:lumMod val="95000"/>
                      <a:lumOff val="5000"/>
                    </a:schemeClr>
                  </a:solidFill>
                  <a:latin typeface="Times New Roman" pitchFamily="18" charset="0"/>
                  <a:cs typeface="Times New Roman" pitchFamily="18" charset="0"/>
                </a:rPr>
                <a:t> </a:t>
              </a:r>
            </a:p>
            <a:p>
              <a:pPr algn="ctr">
                <a:defRPr/>
              </a:pPr>
              <a:r>
                <a:rPr lang="en-US" sz="2000" b="1" baseline="-25000" dirty="0" err="1" smtClean="0">
                  <a:solidFill>
                    <a:schemeClr val="tx1">
                      <a:lumMod val="95000"/>
                      <a:lumOff val="5000"/>
                    </a:schemeClr>
                  </a:solidFill>
                  <a:latin typeface="Times New Roman" pitchFamily="18" charset="0"/>
                  <a:cs typeface="Times New Roman" pitchFamily="18" charset="0"/>
                </a:rPr>
                <a:t>Phần</a:t>
              </a:r>
              <a:r>
                <a:rPr lang="en-US" sz="2000" b="1" baseline="-25000" dirty="0" smtClean="0">
                  <a:solidFill>
                    <a:schemeClr val="tx1">
                      <a:lumMod val="95000"/>
                      <a:lumOff val="5000"/>
                    </a:schemeClr>
                  </a:solidFill>
                  <a:latin typeface="Times New Roman" pitchFamily="18" charset="0"/>
                  <a:cs typeface="Times New Roman" pitchFamily="18" charset="0"/>
                </a:rPr>
                <a:t> </a:t>
              </a:r>
              <a:r>
                <a:rPr lang="en-US" sz="2000" b="1" baseline="-25000" dirty="0" err="1">
                  <a:solidFill>
                    <a:schemeClr val="tx1">
                      <a:lumMod val="95000"/>
                      <a:lumOff val="5000"/>
                    </a:schemeClr>
                  </a:solidFill>
                  <a:latin typeface="Times New Roman" pitchFamily="18" charset="0"/>
                  <a:cs typeface="Times New Roman" pitchFamily="18" charset="0"/>
                </a:rPr>
                <a:t>mềm</a:t>
              </a:r>
              <a:r>
                <a:rPr lang="en-US" sz="2000" b="1" baseline="-25000" dirty="0">
                  <a:solidFill>
                    <a:schemeClr val="tx1">
                      <a:lumMod val="95000"/>
                      <a:lumOff val="5000"/>
                    </a:schemeClr>
                  </a:solidFill>
                  <a:latin typeface="Times New Roman" pitchFamily="18" charset="0"/>
                  <a:cs typeface="Times New Roman" pitchFamily="18" charset="0"/>
                </a:rPr>
                <a:t> Mike </a:t>
              </a:r>
              <a:r>
                <a:rPr lang="en-US" sz="2000" b="1" baseline="-25000" dirty="0" smtClean="0">
                  <a:solidFill>
                    <a:schemeClr val="tx1">
                      <a:lumMod val="95000"/>
                      <a:lumOff val="5000"/>
                    </a:schemeClr>
                  </a:solidFill>
                  <a:latin typeface="Times New Roman" pitchFamily="18" charset="0"/>
                  <a:cs typeface="Times New Roman" pitchFamily="18" charset="0"/>
                </a:rPr>
                <a:t>21</a:t>
              </a:r>
              <a:endParaRPr lang="en-US" sz="2000" b="1" baseline="-25000" dirty="0">
                <a:solidFill>
                  <a:schemeClr val="tx1">
                    <a:lumMod val="95000"/>
                    <a:lumOff val="5000"/>
                  </a:schemeClr>
                </a:solidFill>
                <a:latin typeface="Times New Roman" pitchFamily="18" charset="0"/>
                <a:cs typeface="Times New Roman" pitchFamily="18" charset="0"/>
              </a:endParaRPr>
            </a:p>
          </p:txBody>
        </p:sp>
        <p:sp>
          <p:nvSpPr>
            <p:cNvPr id="11" name="Rounded Rectangle 10"/>
            <p:cNvSpPr/>
            <p:nvPr/>
          </p:nvSpPr>
          <p:spPr>
            <a:xfrm>
              <a:off x="6704859" y="4413237"/>
              <a:ext cx="2405064" cy="623888"/>
            </a:xfrm>
            <a:prstGeom prst="roundRect">
              <a:avLst/>
            </a:prstGeom>
            <a:solidFill>
              <a:schemeClr val="accent3">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baseline="-25000" dirty="0" err="1">
                  <a:solidFill>
                    <a:schemeClr val="tx1">
                      <a:lumMod val="95000"/>
                      <a:lumOff val="5000"/>
                    </a:schemeClr>
                  </a:solidFill>
                  <a:latin typeface="Times New Roman" pitchFamily="18" charset="0"/>
                  <a:cs typeface="Times New Roman" pitchFamily="18" charset="0"/>
                </a:rPr>
                <a:t>Kết</a:t>
              </a:r>
              <a:r>
                <a:rPr lang="en-US" sz="2000" b="1" baseline="-25000" dirty="0">
                  <a:solidFill>
                    <a:schemeClr val="tx1">
                      <a:lumMod val="95000"/>
                      <a:lumOff val="5000"/>
                    </a:schemeClr>
                  </a:solidFill>
                  <a:latin typeface="Times New Roman" pitchFamily="18" charset="0"/>
                  <a:cs typeface="Times New Roman" pitchFamily="18" charset="0"/>
                </a:rPr>
                <a:t> </a:t>
              </a:r>
              <a:r>
                <a:rPr lang="en-US" sz="2000" b="1" baseline="-25000" dirty="0" err="1">
                  <a:solidFill>
                    <a:schemeClr val="tx1">
                      <a:lumMod val="95000"/>
                      <a:lumOff val="5000"/>
                    </a:schemeClr>
                  </a:solidFill>
                  <a:latin typeface="Times New Roman" pitchFamily="18" charset="0"/>
                  <a:cs typeface="Times New Roman" pitchFamily="18" charset="0"/>
                </a:rPr>
                <a:t>quả</a:t>
              </a:r>
              <a:endParaRPr lang="en-US" sz="2000" b="1" baseline="-25000" dirty="0">
                <a:solidFill>
                  <a:schemeClr val="tx1">
                    <a:lumMod val="95000"/>
                    <a:lumOff val="5000"/>
                  </a:schemeClr>
                </a:solidFill>
                <a:latin typeface="Times New Roman" pitchFamily="18" charset="0"/>
                <a:cs typeface="Times New Roman" pitchFamily="18" charset="0"/>
              </a:endParaRPr>
            </a:p>
          </p:txBody>
        </p:sp>
        <p:sp>
          <p:nvSpPr>
            <p:cNvPr id="12" name="Rounded Rectangle 11"/>
            <p:cNvSpPr/>
            <p:nvPr/>
          </p:nvSpPr>
          <p:spPr>
            <a:xfrm>
              <a:off x="6726290" y="5317628"/>
              <a:ext cx="2383632" cy="811212"/>
            </a:xfrm>
            <a:prstGeom prst="roundRect">
              <a:avLst/>
            </a:prstGeom>
            <a:solidFill>
              <a:schemeClr val="accent3">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sz="2000" b="1" baseline="-25000" noProof="1" smtClean="0">
                  <a:solidFill>
                    <a:schemeClr val="tx1">
                      <a:lumMod val="95000"/>
                      <a:lumOff val="5000"/>
                    </a:schemeClr>
                  </a:solidFill>
                  <a:latin typeface="Times New Roman" pitchFamily="18" charset="0"/>
                  <a:cs typeface="Times New Roman" pitchFamily="18" charset="0"/>
                </a:rPr>
                <a:t>Kết luận và kiến </a:t>
              </a:r>
              <a:endParaRPr lang="en-US" sz="2000" b="1" baseline="-25000" noProof="1" smtClean="0">
                <a:solidFill>
                  <a:schemeClr val="tx1">
                    <a:lumMod val="95000"/>
                    <a:lumOff val="5000"/>
                  </a:schemeClr>
                </a:solidFill>
                <a:latin typeface="Times New Roman" pitchFamily="18" charset="0"/>
                <a:cs typeface="Times New Roman" pitchFamily="18" charset="0"/>
              </a:endParaRPr>
            </a:p>
            <a:p>
              <a:pPr algn="ctr">
                <a:defRPr/>
              </a:pPr>
              <a:r>
                <a:rPr lang="vi-VN" sz="2000" b="1" baseline="-25000" noProof="1" smtClean="0">
                  <a:solidFill>
                    <a:schemeClr val="tx1">
                      <a:lumMod val="95000"/>
                      <a:lumOff val="5000"/>
                    </a:schemeClr>
                  </a:solidFill>
                  <a:latin typeface="Times New Roman" pitchFamily="18" charset="0"/>
                  <a:cs typeface="Times New Roman" pitchFamily="18" charset="0"/>
                </a:rPr>
                <a:t>nghị</a:t>
              </a:r>
              <a:endParaRPr lang="vi-VN" sz="2000" b="1" baseline="-25000" noProof="1">
                <a:solidFill>
                  <a:schemeClr val="tx1">
                    <a:lumMod val="95000"/>
                    <a:lumOff val="5000"/>
                  </a:schemeClr>
                </a:solidFill>
                <a:latin typeface="Times New Roman" pitchFamily="18" charset="0"/>
                <a:cs typeface="Times New Roman" pitchFamily="18" charset="0"/>
              </a:endParaRPr>
            </a:p>
          </p:txBody>
        </p:sp>
        <p:sp>
          <p:nvSpPr>
            <p:cNvPr id="13" name="Flowchart: Process 12"/>
            <p:cNvSpPr/>
            <p:nvPr/>
          </p:nvSpPr>
          <p:spPr>
            <a:xfrm>
              <a:off x="9945947" y="1845559"/>
              <a:ext cx="1700512" cy="611186"/>
            </a:xfrm>
            <a:prstGeom prst="flowChartProcess">
              <a:avLst/>
            </a:prstGeom>
            <a:solidFill>
              <a:schemeClr val="accent6">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baseline="-25000" dirty="0" err="1">
                  <a:solidFill>
                    <a:schemeClr val="tx1">
                      <a:lumMod val="95000"/>
                      <a:lumOff val="5000"/>
                    </a:schemeClr>
                  </a:solidFill>
                  <a:latin typeface="Times New Roman" pitchFamily="18" charset="0"/>
                  <a:cs typeface="Times New Roman" pitchFamily="18" charset="0"/>
                </a:rPr>
                <a:t>Địa</a:t>
              </a:r>
              <a:r>
                <a:rPr lang="en-US" sz="2000" b="1" baseline="-25000" dirty="0">
                  <a:solidFill>
                    <a:schemeClr val="tx1">
                      <a:lumMod val="95000"/>
                      <a:lumOff val="5000"/>
                    </a:schemeClr>
                  </a:solidFill>
                  <a:latin typeface="Times New Roman" pitchFamily="18" charset="0"/>
                  <a:cs typeface="Times New Roman" pitchFamily="18" charset="0"/>
                </a:rPr>
                <a:t> </a:t>
              </a:r>
              <a:r>
                <a:rPr lang="en-US" sz="2000" b="1" baseline="-25000" dirty="0" err="1">
                  <a:solidFill>
                    <a:schemeClr val="tx1">
                      <a:lumMod val="95000"/>
                      <a:lumOff val="5000"/>
                    </a:schemeClr>
                  </a:solidFill>
                  <a:latin typeface="Times New Roman" pitchFamily="18" charset="0"/>
                  <a:cs typeface="Times New Roman" pitchFamily="18" charset="0"/>
                </a:rPr>
                <a:t>hình</a:t>
              </a:r>
              <a:endParaRPr lang="en-US" sz="2000" b="1" baseline="-25000" dirty="0">
                <a:solidFill>
                  <a:schemeClr val="tx1">
                    <a:lumMod val="95000"/>
                    <a:lumOff val="5000"/>
                  </a:schemeClr>
                </a:solidFill>
                <a:latin typeface="Times New Roman" pitchFamily="18" charset="0"/>
                <a:cs typeface="Times New Roman" pitchFamily="18" charset="0"/>
              </a:endParaRPr>
            </a:p>
          </p:txBody>
        </p:sp>
        <p:sp>
          <p:nvSpPr>
            <p:cNvPr id="14" name="Flowchart: Process 13"/>
            <p:cNvSpPr/>
            <p:nvPr/>
          </p:nvSpPr>
          <p:spPr>
            <a:xfrm>
              <a:off x="3522716" y="1458078"/>
              <a:ext cx="2324100" cy="414338"/>
            </a:xfrm>
            <a:prstGeom prst="flowChartProcess">
              <a:avLst/>
            </a:prstGeom>
            <a:solidFill>
              <a:schemeClr val="accent6">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baseline="-25000" dirty="0" err="1">
                  <a:solidFill>
                    <a:schemeClr val="tx1">
                      <a:lumMod val="95000"/>
                      <a:lumOff val="5000"/>
                    </a:schemeClr>
                  </a:solidFill>
                  <a:latin typeface="Times New Roman" pitchFamily="18" charset="0"/>
                  <a:cs typeface="Times New Roman" pitchFamily="18" charset="0"/>
                </a:rPr>
                <a:t>Mực</a:t>
              </a:r>
              <a:r>
                <a:rPr lang="en-US" sz="2000" b="1" baseline="-25000" dirty="0">
                  <a:solidFill>
                    <a:schemeClr val="tx1">
                      <a:lumMod val="95000"/>
                      <a:lumOff val="5000"/>
                    </a:schemeClr>
                  </a:solidFill>
                  <a:latin typeface="Times New Roman" pitchFamily="18" charset="0"/>
                  <a:cs typeface="Times New Roman" pitchFamily="18" charset="0"/>
                </a:rPr>
                <a:t> </a:t>
              </a:r>
              <a:r>
                <a:rPr lang="en-US" sz="2000" b="1" baseline="-25000" dirty="0" err="1">
                  <a:solidFill>
                    <a:schemeClr val="tx1">
                      <a:lumMod val="95000"/>
                      <a:lumOff val="5000"/>
                    </a:schemeClr>
                  </a:solidFill>
                  <a:latin typeface="Times New Roman" pitchFamily="18" charset="0"/>
                  <a:cs typeface="Times New Roman" pitchFamily="18" charset="0"/>
                </a:rPr>
                <a:t>nước</a:t>
              </a:r>
              <a:r>
                <a:rPr lang="en-US" sz="2000" b="1" baseline="-25000" dirty="0">
                  <a:solidFill>
                    <a:schemeClr val="tx1">
                      <a:lumMod val="95000"/>
                      <a:lumOff val="5000"/>
                    </a:schemeClr>
                  </a:solidFill>
                  <a:latin typeface="Times New Roman" pitchFamily="18" charset="0"/>
                  <a:cs typeface="Times New Roman" pitchFamily="18" charset="0"/>
                </a:rPr>
                <a:t> </a:t>
              </a:r>
            </a:p>
          </p:txBody>
        </p:sp>
        <p:sp>
          <p:nvSpPr>
            <p:cNvPr id="15" name="Flowchart: Process 14"/>
            <p:cNvSpPr/>
            <p:nvPr/>
          </p:nvSpPr>
          <p:spPr>
            <a:xfrm>
              <a:off x="9779411" y="3204596"/>
              <a:ext cx="2086701" cy="692150"/>
            </a:xfrm>
            <a:prstGeom prst="flowChartProcess">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sz="2000" b="1" baseline="-25000" dirty="0" smtClean="0">
                  <a:solidFill>
                    <a:schemeClr val="tx1">
                      <a:lumMod val="95000"/>
                      <a:lumOff val="5000"/>
                    </a:schemeClr>
                  </a:solidFill>
                  <a:latin typeface="Times New Roman" pitchFamily="18" charset="0"/>
                  <a:cs typeface="Times New Roman" pitchFamily="18" charset="0"/>
                </a:rPr>
                <a:t>Đường</a:t>
              </a:r>
              <a:r>
                <a:rPr lang="en-US" sz="2000" b="1" baseline="-25000" dirty="0">
                  <a:solidFill>
                    <a:schemeClr val="tx1">
                      <a:lumMod val="95000"/>
                      <a:lumOff val="5000"/>
                    </a:schemeClr>
                  </a:solidFill>
                  <a:latin typeface="Times New Roman" pitchFamily="18" charset="0"/>
                  <a:cs typeface="Times New Roman" pitchFamily="18" charset="0"/>
                </a:rPr>
                <a:t> </a:t>
              </a:r>
              <a:r>
                <a:rPr lang="vi-VN" sz="2000" b="1" baseline="-25000" noProof="1" smtClean="0">
                  <a:solidFill>
                    <a:schemeClr val="tx1">
                      <a:lumMod val="95000"/>
                      <a:lumOff val="5000"/>
                    </a:schemeClr>
                  </a:solidFill>
                  <a:latin typeface="Times New Roman" pitchFamily="18" charset="0"/>
                  <a:cs typeface="Times New Roman" pitchFamily="18" charset="0"/>
                </a:rPr>
                <a:t>kính hạt </a:t>
              </a:r>
              <a:endParaRPr lang="en-US" sz="2000" b="1" baseline="-25000" noProof="1" smtClean="0">
                <a:solidFill>
                  <a:schemeClr val="tx1">
                    <a:lumMod val="95000"/>
                    <a:lumOff val="5000"/>
                  </a:schemeClr>
                </a:solidFill>
                <a:latin typeface="Times New Roman" pitchFamily="18" charset="0"/>
                <a:cs typeface="Times New Roman" pitchFamily="18" charset="0"/>
              </a:endParaRPr>
            </a:p>
            <a:p>
              <a:pPr algn="ctr">
                <a:defRPr/>
              </a:pPr>
              <a:r>
                <a:rPr lang="vi-VN" sz="2000" b="1" baseline="-25000" noProof="1" smtClean="0">
                  <a:solidFill>
                    <a:schemeClr val="tx1">
                      <a:lumMod val="95000"/>
                      <a:lumOff val="5000"/>
                    </a:schemeClr>
                  </a:solidFill>
                  <a:latin typeface="Times New Roman" pitchFamily="18" charset="0"/>
                  <a:cs typeface="Times New Roman" pitchFamily="18" charset="0"/>
                </a:rPr>
                <a:t>bùn cát </a:t>
              </a:r>
              <a:r>
                <a:rPr lang="en-US" sz="2000" b="1" baseline="-25000" dirty="0" smtClean="0">
                  <a:solidFill>
                    <a:schemeClr val="tx1">
                      <a:lumMod val="95000"/>
                      <a:lumOff val="5000"/>
                    </a:schemeClr>
                  </a:solidFill>
                  <a:latin typeface="Times New Roman" pitchFamily="18" charset="0"/>
                  <a:cs typeface="Times New Roman" pitchFamily="18" charset="0"/>
                </a:rPr>
                <a:t>D50</a:t>
              </a:r>
              <a:endParaRPr lang="en-US" sz="2000" b="1" baseline="-25000" dirty="0">
                <a:solidFill>
                  <a:schemeClr val="tx1">
                    <a:lumMod val="95000"/>
                    <a:lumOff val="5000"/>
                  </a:schemeClr>
                </a:solidFill>
                <a:latin typeface="Times New Roman" pitchFamily="18" charset="0"/>
                <a:cs typeface="Times New Roman" pitchFamily="18" charset="0"/>
              </a:endParaRPr>
            </a:p>
          </p:txBody>
        </p:sp>
        <p:sp>
          <p:nvSpPr>
            <p:cNvPr id="16" name="Flowchart: Process 15"/>
            <p:cNvSpPr/>
            <p:nvPr/>
          </p:nvSpPr>
          <p:spPr>
            <a:xfrm>
              <a:off x="2963195" y="3036053"/>
              <a:ext cx="2922588" cy="1093788"/>
            </a:xfrm>
            <a:prstGeom prst="flowChartProcess">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sz="2000" b="1" baseline="-25000" noProof="1" smtClean="0">
                  <a:solidFill>
                    <a:schemeClr val="tx1">
                      <a:lumMod val="95000"/>
                      <a:lumOff val="5000"/>
                    </a:schemeClr>
                  </a:solidFill>
                  <a:latin typeface="Times New Roman" pitchFamily="18" charset="0"/>
                  <a:cs typeface="Times New Roman" pitchFamily="18" charset="0"/>
                </a:rPr>
                <a:t>Chế độ thủy </a:t>
              </a:r>
              <a:r>
                <a:rPr lang="en-US" sz="2000" b="1" baseline="-25000" dirty="0" err="1" smtClean="0">
                  <a:solidFill>
                    <a:schemeClr val="tx1">
                      <a:lumMod val="95000"/>
                      <a:lumOff val="5000"/>
                    </a:schemeClr>
                  </a:solidFill>
                  <a:latin typeface="Times New Roman" pitchFamily="18" charset="0"/>
                  <a:cs typeface="Times New Roman" pitchFamily="18" charset="0"/>
                </a:rPr>
                <a:t>động</a:t>
              </a:r>
              <a:r>
                <a:rPr lang="en-US" sz="2000" b="1" baseline="-25000" dirty="0" smtClean="0">
                  <a:solidFill>
                    <a:schemeClr val="tx1">
                      <a:lumMod val="95000"/>
                      <a:lumOff val="5000"/>
                    </a:schemeClr>
                  </a:solidFill>
                  <a:latin typeface="Times New Roman" pitchFamily="18" charset="0"/>
                  <a:cs typeface="Times New Roman" pitchFamily="18" charset="0"/>
                </a:rPr>
                <a:t> </a:t>
              </a:r>
              <a:r>
                <a:rPr lang="en-US" sz="2000" b="1" baseline="-25000" dirty="0" err="1">
                  <a:solidFill>
                    <a:schemeClr val="tx1">
                      <a:lumMod val="95000"/>
                      <a:lumOff val="5000"/>
                    </a:schemeClr>
                  </a:solidFill>
                  <a:latin typeface="Times New Roman" pitchFamily="18" charset="0"/>
                  <a:cs typeface="Times New Roman" pitchFamily="18" charset="0"/>
                </a:rPr>
                <a:t>lực</a:t>
              </a:r>
              <a:endParaRPr lang="en-US" sz="2000" b="1" baseline="-25000" dirty="0">
                <a:solidFill>
                  <a:schemeClr val="tx1">
                    <a:lumMod val="95000"/>
                    <a:lumOff val="5000"/>
                  </a:schemeClr>
                </a:solidFill>
                <a:latin typeface="Times New Roman" pitchFamily="18" charset="0"/>
                <a:cs typeface="Times New Roman" pitchFamily="18" charset="0"/>
              </a:endParaRPr>
            </a:p>
            <a:p>
              <a:pPr algn="ctr">
                <a:defRPr/>
              </a:pPr>
              <a:r>
                <a:rPr lang="en-US" sz="2000" b="1" baseline="-25000" dirty="0">
                  <a:solidFill>
                    <a:schemeClr val="tx1">
                      <a:lumMod val="95000"/>
                      <a:lumOff val="5000"/>
                    </a:schemeClr>
                  </a:solidFill>
                  <a:latin typeface="Times New Roman" pitchFamily="18" charset="0"/>
                  <a:cs typeface="Times New Roman" pitchFamily="18" charset="0"/>
                </a:rPr>
                <a:t>( h</a:t>
              </a:r>
              <a:r>
                <a:rPr lang="vi-VN" sz="2000" b="1" baseline="-25000" dirty="0">
                  <a:solidFill>
                    <a:schemeClr val="tx1">
                      <a:lumMod val="95000"/>
                      <a:lumOff val="5000"/>
                    </a:schemeClr>
                  </a:solidFill>
                  <a:latin typeface="Times New Roman" pitchFamily="18" charset="0"/>
                  <a:cs typeface="Times New Roman" pitchFamily="18" charset="0"/>
                </a:rPr>
                <a:t>ướng</a:t>
              </a:r>
              <a:r>
                <a:rPr lang="en-US" sz="2000" b="1" baseline="-25000" dirty="0">
                  <a:solidFill>
                    <a:schemeClr val="tx1">
                      <a:lumMod val="95000"/>
                      <a:lumOff val="5000"/>
                    </a:schemeClr>
                  </a:solidFill>
                  <a:latin typeface="Times New Roman" pitchFamily="18" charset="0"/>
                  <a:cs typeface="Times New Roman" pitchFamily="18" charset="0"/>
                </a:rPr>
                <a:t> </a:t>
              </a:r>
              <a:r>
                <a:rPr lang="en-US" sz="2000" b="1" baseline="-25000" dirty="0" err="1">
                  <a:solidFill>
                    <a:schemeClr val="tx1">
                      <a:lumMod val="95000"/>
                      <a:lumOff val="5000"/>
                    </a:schemeClr>
                  </a:solidFill>
                  <a:latin typeface="Times New Roman" pitchFamily="18" charset="0"/>
                  <a:cs typeface="Times New Roman" pitchFamily="18" charset="0"/>
                </a:rPr>
                <a:t>gió</a:t>
              </a:r>
              <a:r>
                <a:rPr lang="en-US" sz="2000" b="1" baseline="-25000" dirty="0">
                  <a:solidFill>
                    <a:schemeClr val="tx1">
                      <a:lumMod val="95000"/>
                      <a:lumOff val="5000"/>
                    </a:schemeClr>
                  </a:solidFill>
                  <a:latin typeface="Times New Roman" pitchFamily="18" charset="0"/>
                  <a:cs typeface="Times New Roman" pitchFamily="18" charset="0"/>
                </a:rPr>
                <a:t>, </a:t>
              </a:r>
              <a:r>
                <a:rPr lang="en-US" sz="2000" b="1" baseline="-25000" dirty="0" err="1">
                  <a:solidFill>
                    <a:schemeClr val="tx1">
                      <a:lumMod val="95000"/>
                      <a:lumOff val="5000"/>
                    </a:schemeClr>
                  </a:solidFill>
                  <a:latin typeface="Times New Roman" pitchFamily="18" charset="0"/>
                  <a:cs typeface="Times New Roman" pitchFamily="18" charset="0"/>
                </a:rPr>
                <a:t>sóng</a:t>
              </a:r>
              <a:r>
                <a:rPr lang="en-US" sz="2000" b="1" baseline="-25000" dirty="0">
                  <a:solidFill>
                    <a:schemeClr val="tx1">
                      <a:lumMod val="95000"/>
                      <a:lumOff val="5000"/>
                    </a:schemeClr>
                  </a:solidFill>
                  <a:latin typeface="Times New Roman" pitchFamily="18" charset="0"/>
                  <a:cs typeface="Times New Roman" pitchFamily="18" charset="0"/>
                </a:rPr>
                <a:t>, </a:t>
              </a:r>
              <a:r>
                <a:rPr lang="en-US" sz="2000" b="1" baseline="-25000" dirty="0" err="1">
                  <a:solidFill>
                    <a:schemeClr val="tx1">
                      <a:lumMod val="95000"/>
                      <a:lumOff val="5000"/>
                    </a:schemeClr>
                  </a:solidFill>
                  <a:latin typeface="Times New Roman" pitchFamily="18" charset="0"/>
                  <a:cs typeface="Times New Roman" pitchFamily="18" charset="0"/>
                </a:rPr>
                <a:t>mực</a:t>
              </a:r>
              <a:r>
                <a:rPr lang="en-US" sz="2000" b="1" baseline="-25000" dirty="0">
                  <a:solidFill>
                    <a:schemeClr val="tx1">
                      <a:lumMod val="95000"/>
                      <a:lumOff val="5000"/>
                    </a:schemeClr>
                  </a:solidFill>
                  <a:latin typeface="Times New Roman" pitchFamily="18" charset="0"/>
                  <a:cs typeface="Times New Roman" pitchFamily="18" charset="0"/>
                </a:rPr>
                <a:t> </a:t>
              </a:r>
              <a:endParaRPr lang="en-US" sz="2000" b="1" baseline="-25000" dirty="0" smtClean="0">
                <a:solidFill>
                  <a:schemeClr val="tx1">
                    <a:lumMod val="95000"/>
                    <a:lumOff val="5000"/>
                  </a:schemeClr>
                </a:solidFill>
                <a:latin typeface="Times New Roman" pitchFamily="18" charset="0"/>
                <a:cs typeface="Times New Roman" pitchFamily="18" charset="0"/>
              </a:endParaRPr>
            </a:p>
            <a:p>
              <a:pPr algn="ctr">
                <a:defRPr/>
              </a:pPr>
              <a:r>
                <a:rPr lang="en-US" sz="2000" b="1" baseline="-25000" dirty="0" err="1" smtClean="0">
                  <a:solidFill>
                    <a:schemeClr val="tx1">
                      <a:lumMod val="95000"/>
                      <a:lumOff val="5000"/>
                    </a:schemeClr>
                  </a:solidFill>
                  <a:latin typeface="Times New Roman" pitchFamily="18" charset="0"/>
                  <a:cs typeface="Times New Roman" pitchFamily="18" charset="0"/>
                </a:rPr>
                <a:t>nước</a:t>
              </a:r>
              <a:r>
                <a:rPr lang="en-US" sz="2000" b="1" baseline="-25000" dirty="0">
                  <a:solidFill>
                    <a:schemeClr val="tx1">
                      <a:lumMod val="95000"/>
                      <a:lumOff val="5000"/>
                    </a:schemeClr>
                  </a:solidFill>
                  <a:latin typeface="Times New Roman" pitchFamily="18" charset="0"/>
                  <a:cs typeface="Times New Roman" pitchFamily="18" charset="0"/>
                </a:rPr>
                <a:t>)</a:t>
              </a:r>
            </a:p>
          </p:txBody>
        </p:sp>
        <p:cxnSp>
          <p:nvCxnSpPr>
            <p:cNvPr id="17" name="Straight Arrow Connector 16"/>
            <p:cNvCxnSpPr/>
            <p:nvPr/>
          </p:nvCxnSpPr>
          <p:spPr>
            <a:xfrm flipV="1">
              <a:off x="5897777" y="3558084"/>
              <a:ext cx="818180" cy="14826"/>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0" idx="3"/>
            </p:cNvCxnSpPr>
            <p:nvPr/>
          </p:nvCxnSpPr>
          <p:spPr>
            <a:xfrm flipH="1" flipV="1">
              <a:off x="9109923" y="3543259"/>
              <a:ext cx="842169" cy="14826"/>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9" idx="0"/>
            </p:cNvCxnSpPr>
            <p:nvPr/>
          </p:nvCxnSpPr>
          <p:spPr>
            <a:xfrm>
              <a:off x="7907392" y="1324460"/>
              <a:ext cx="10715" cy="363178"/>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a:endCxn id="10" idx="0"/>
            </p:cNvCxnSpPr>
            <p:nvPr/>
          </p:nvCxnSpPr>
          <p:spPr>
            <a:xfrm flipH="1">
              <a:off x="7907392" y="2663695"/>
              <a:ext cx="10715" cy="372358"/>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2"/>
              <a:endCxn id="11" idx="0"/>
            </p:cNvCxnSpPr>
            <p:nvPr/>
          </p:nvCxnSpPr>
          <p:spPr>
            <a:xfrm>
              <a:off x="7907391" y="4050465"/>
              <a:ext cx="0" cy="362772"/>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2"/>
              <a:endCxn id="12" idx="0"/>
            </p:cNvCxnSpPr>
            <p:nvPr/>
          </p:nvCxnSpPr>
          <p:spPr>
            <a:xfrm>
              <a:off x="7907391" y="5037125"/>
              <a:ext cx="10715" cy="280503"/>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Flowchart: Process 22"/>
            <p:cNvSpPr/>
            <p:nvPr/>
          </p:nvSpPr>
          <p:spPr>
            <a:xfrm>
              <a:off x="3494140" y="2377240"/>
              <a:ext cx="2324099" cy="414338"/>
            </a:xfrm>
            <a:prstGeom prst="flowChartProcess">
              <a:avLst/>
            </a:prstGeom>
            <a:solidFill>
              <a:schemeClr val="accent6">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baseline="-25000" dirty="0" err="1">
                  <a:solidFill>
                    <a:schemeClr val="tx1">
                      <a:lumMod val="95000"/>
                      <a:lumOff val="5000"/>
                    </a:schemeClr>
                  </a:solidFill>
                  <a:latin typeface="Times New Roman" pitchFamily="18" charset="0"/>
                  <a:cs typeface="Times New Roman" pitchFamily="18" charset="0"/>
                </a:rPr>
                <a:t>Thông</a:t>
              </a:r>
              <a:r>
                <a:rPr lang="en-US" sz="2000" b="1" baseline="-25000" dirty="0">
                  <a:solidFill>
                    <a:schemeClr val="tx1">
                      <a:lumMod val="95000"/>
                      <a:lumOff val="5000"/>
                    </a:schemeClr>
                  </a:solidFill>
                  <a:latin typeface="Times New Roman" pitchFamily="18" charset="0"/>
                  <a:cs typeface="Times New Roman" pitchFamily="18" charset="0"/>
                </a:rPr>
                <a:t> </a:t>
              </a:r>
              <a:r>
                <a:rPr lang="en-US" sz="2000" b="1" baseline="-25000" dirty="0" err="1">
                  <a:solidFill>
                    <a:schemeClr val="tx1">
                      <a:lumMod val="95000"/>
                      <a:lumOff val="5000"/>
                    </a:schemeClr>
                  </a:solidFill>
                  <a:latin typeface="Times New Roman" pitchFamily="18" charset="0"/>
                  <a:cs typeface="Times New Roman" pitchFamily="18" charset="0"/>
                </a:rPr>
                <a:t>số</a:t>
              </a:r>
              <a:r>
                <a:rPr lang="en-US" sz="2000" b="1" baseline="-25000" dirty="0">
                  <a:solidFill>
                    <a:schemeClr val="tx1">
                      <a:lumMod val="95000"/>
                      <a:lumOff val="5000"/>
                    </a:schemeClr>
                  </a:solidFill>
                  <a:latin typeface="Times New Roman" pitchFamily="18" charset="0"/>
                  <a:cs typeface="Times New Roman" pitchFamily="18" charset="0"/>
                </a:rPr>
                <a:t> </a:t>
              </a:r>
              <a:r>
                <a:rPr lang="en-US" sz="2000" b="1" baseline="-25000" dirty="0" err="1">
                  <a:solidFill>
                    <a:schemeClr val="tx1">
                      <a:lumMod val="95000"/>
                      <a:lumOff val="5000"/>
                    </a:schemeClr>
                  </a:solidFill>
                  <a:latin typeface="Times New Roman" pitchFamily="18" charset="0"/>
                  <a:cs typeface="Times New Roman" pitchFamily="18" charset="0"/>
                </a:rPr>
                <a:t>sóng</a:t>
              </a:r>
              <a:endParaRPr lang="en-US" sz="2000" b="1" baseline="-25000" dirty="0">
                <a:solidFill>
                  <a:schemeClr val="tx1">
                    <a:lumMod val="95000"/>
                    <a:lumOff val="5000"/>
                  </a:schemeClr>
                </a:solidFill>
                <a:latin typeface="Times New Roman" pitchFamily="18" charset="0"/>
                <a:cs typeface="Times New Roman" pitchFamily="18" charset="0"/>
              </a:endParaRPr>
            </a:p>
          </p:txBody>
        </p:sp>
        <p:cxnSp>
          <p:nvCxnSpPr>
            <p:cNvPr id="24" name="Straight Connector 23"/>
            <p:cNvCxnSpPr/>
            <p:nvPr/>
          </p:nvCxnSpPr>
          <p:spPr>
            <a:xfrm>
              <a:off x="5842053" y="1678741"/>
              <a:ext cx="216535" cy="1"/>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091291" y="1678741"/>
              <a:ext cx="2" cy="92551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784903" y="2597903"/>
              <a:ext cx="1905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91291" y="2223253"/>
              <a:ext cx="541337"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3" idx="1"/>
              <a:endCxn id="9" idx="3"/>
            </p:cNvCxnSpPr>
            <p:nvPr/>
          </p:nvCxnSpPr>
          <p:spPr>
            <a:xfrm flipH="1">
              <a:off x="9240914" y="2151152"/>
              <a:ext cx="705033" cy="24515"/>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3" idx="3"/>
            </p:cNvCxnSpPr>
            <p:nvPr/>
          </p:nvCxnSpPr>
          <p:spPr>
            <a:xfrm flipV="1">
              <a:off x="5818241" y="2583616"/>
              <a:ext cx="27305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a:xfrm>
            <a:off x="455006" y="3731107"/>
            <a:ext cx="4738296" cy="523220"/>
          </a:xfrm>
          <a:prstGeom prst="rect">
            <a:avLst/>
          </a:prstGeom>
        </p:spPr>
        <p:txBody>
          <a:bodyPr wrap="square">
            <a:spAutoFit/>
          </a:bodyPr>
          <a:lstStyle/>
          <a:p>
            <a:r>
              <a:rPr lang="vi-VN" sz="2800" i="1" dirty="0">
                <a:solidFill>
                  <a:prstClr val="black">
                    <a:lumMod val="85000"/>
                    <a:lumOff val="15000"/>
                  </a:prstClr>
                </a:solidFill>
                <a:latin typeface="Times New Roman" panose="02020603050405020304" pitchFamily="18" charset="0"/>
                <a:cs typeface="Times New Roman" panose="02020603050405020304" pitchFamily="18" charset="0"/>
              </a:rPr>
              <a:t>Phương pháp </a:t>
            </a:r>
            <a:r>
              <a:rPr lang="vi-VN" sz="2800" i="1" noProof="1" smtClean="0">
                <a:solidFill>
                  <a:prstClr val="black">
                    <a:lumMod val="85000"/>
                    <a:lumOff val="15000"/>
                  </a:prstClr>
                </a:solidFill>
                <a:latin typeface="Times New Roman" panose="02020603050405020304" pitchFamily="18" charset="0"/>
                <a:cs typeface="Times New Roman" panose="02020603050405020304" pitchFamily="18" charset="0"/>
              </a:rPr>
              <a:t>mô hình toán</a:t>
            </a:r>
            <a:endParaRPr lang="vi-VN" sz="1100" noProof="1"/>
          </a:p>
        </p:txBody>
      </p:sp>
      <p:sp>
        <p:nvSpPr>
          <p:cNvPr id="2" name="Date Placeholder 1"/>
          <p:cNvSpPr>
            <a:spLocks noGrp="1"/>
          </p:cNvSpPr>
          <p:nvPr>
            <p:ph type="dt" sz="half" idx="2"/>
          </p:nvPr>
        </p:nvSpPr>
        <p:spPr/>
        <p:txBody>
          <a:bodyPr/>
          <a:lstStyle/>
          <a:p>
            <a:r>
              <a:rPr lang="en-US" smtClean="0"/>
              <a:t>5/18/2018</a:t>
            </a:r>
            <a:endParaRPr lang="en-US" dirty="0"/>
          </a:p>
        </p:txBody>
      </p:sp>
      <p:sp>
        <p:nvSpPr>
          <p:cNvPr id="3" name="Footer Placeholder 2"/>
          <p:cNvSpPr>
            <a:spLocks noGrp="1"/>
          </p:cNvSpPr>
          <p:nvPr>
            <p:ph type="ftr" sz="quarter" idx="3"/>
          </p:nvPr>
        </p:nvSpPr>
        <p:spPr/>
        <p:txBody>
          <a:bodyPr/>
          <a:lstStyle/>
          <a:p>
            <a:r>
              <a:rPr lang="en-US" smtClean="0"/>
              <a:t>Báo cáo tổng kết nghiên cứu khoa học sinh viên</a:t>
            </a:r>
            <a:endParaRPr lang="en-US" dirty="0"/>
          </a:p>
        </p:txBody>
      </p:sp>
      <p:sp>
        <p:nvSpPr>
          <p:cNvPr id="4" name="Slide Number Placeholder 3"/>
          <p:cNvSpPr>
            <a:spLocks noGrp="1"/>
          </p:cNvSpPr>
          <p:nvPr>
            <p:ph type="sldNum" sz="quarter" idx="4"/>
          </p:nvPr>
        </p:nvSpPr>
        <p:spPr/>
        <p:txBody>
          <a:bodyPr/>
          <a:lstStyle/>
          <a:p>
            <a:fld id="{0F31DC1F-5561-484E-AB46-68C682854F61}" type="slidenum">
              <a:rPr lang="en-US" smtClean="0"/>
              <a:t>10</a:t>
            </a:fld>
            <a:endParaRPr lang="en-US" dirty="0"/>
          </a:p>
        </p:txBody>
      </p:sp>
    </p:spTree>
    <p:extLst>
      <p:ext uri="{BB962C8B-B14F-4D97-AF65-F5344CB8AC3E}">
        <p14:creationId xmlns:p14="http://schemas.microsoft.com/office/powerpoint/2010/main" val="29814840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3B44B91B-9F29-4534-97AC-72AB6E56DEEF}"/>
              </a:ext>
            </a:extLst>
          </p:cNvPr>
          <p:cNvSpPr>
            <a:spLocks noGrp="1"/>
          </p:cNvSpPr>
          <p:nvPr>
            <p:ph type="title"/>
          </p:nvPr>
        </p:nvSpPr>
        <p:spPr/>
        <p:txBody>
          <a:bodyPr>
            <a:normAutofit/>
          </a:bodyPr>
          <a:lstStyle/>
          <a:p>
            <a:r>
              <a:rPr lang="en-US" sz="3200" b="1" dirty="0" smtClean="0">
                <a:latin typeface="Times New Roman" panose="02020603050405020304" pitchFamily="18" charset="0"/>
                <a:cs typeface="Times New Roman" panose="02020603050405020304" pitchFamily="18" charset="0"/>
              </a:rPr>
              <a:t>   XÂY </a:t>
            </a:r>
            <a:r>
              <a:rPr lang="en-US" sz="3200" b="1" dirty="0">
                <a:latin typeface="Times New Roman" panose="02020603050405020304" pitchFamily="18" charset="0"/>
                <a:cs typeface="Times New Roman" panose="02020603050405020304" pitchFamily="18" charset="0"/>
              </a:rPr>
              <a:t>DỰNG MÔ HÌNH </a:t>
            </a:r>
          </a:p>
        </p:txBody>
      </p:sp>
      <p:sp>
        <p:nvSpPr>
          <p:cNvPr id="6" name="Content Placeholder 5">
            <a:extLst>
              <a:ext uri="{FF2B5EF4-FFF2-40B4-BE49-F238E27FC236}">
                <a16:creationId xmlns="" xmlns:a16="http://schemas.microsoft.com/office/drawing/2014/main" id="{7037FC93-F004-4AC1-92AE-703E98CA770D}"/>
              </a:ext>
            </a:extLst>
          </p:cNvPr>
          <p:cNvSpPr>
            <a:spLocks noGrp="1"/>
          </p:cNvSpPr>
          <p:nvPr>
            <p:ph idx="1"/>
          </p:nvPr>
        </p:nvSpPr>
        <p:spPr>
          <a:xfrm>
            <a:off x="107504" y="1203598"/>
            <a:ext cx="4320480" cy="2230613"/>
          </a:xfrm>
        </p:spPr>
        <p:txBody>
          <a:bodyPr>
            <a:normAutofit fontScale="92500" lnSpcReduction="20000"/>
          </a:bodyPr>
          <a:lstStyle/>
          <a:p>
            <a:r>
              <a:rPr lang="en-US" b="1" i="1" dirty="0" err="1">
                <a:latin typeface="Times New Roman" panose="02020603050405020304" pitchFamily="18" charset="0"/>
                <a:cs typeface="Times New Roman" panose="02020603050405020304" pitchFamily="18" charset="0"/>
              </a:rPr>
              <a:t>Giới</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thiệu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về</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mô</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hình</a:t>
            </a:r>
            <a:r>
              <a:rPr lang="en-US" b="1" i="1" dirty="0">
                <a:latin typeface="Times New Roman" panose="02020603050405020304" pitchFamily="18" charset="0"/>
                <a:cs typeface="Times New Roman" panose="02020603050405020304" pitchFamily="18" charset="0"/>
              </a:rPr>
              <a:t> Mike</a:t>
            </a:r>
          </a:p>
          <a:p>
            <a:pPr algn="just">
              <a:lnSpc>
                <a:spcPct val="150000"/>
              </a:lnSpc>
            </a:pPr>
            <a:r>
              <a:rPr lang="en-US" altLang="vi-VN" sz="1600" dirty="0" err="1">
                <a:solidFill>
                  <a:schemeClr val="tx1"/>
                </a:solidFill>
                <a:latin typeface="Times New Roman" panose="02020603050405020304" pitchFamily="18" charset="0"/>
                <a:cs typeface="Times New Roman" panose="02020603050405020304" pitchFamily="18" charset="0"/>
              </a:rPr>
              <a:t>Đây</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là</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hệ</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thống</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phần</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mềm</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thủy</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smtClean="0">
                <a:solidFill>
                  <a:schemeClr val="tx1"/>
                </a:solidFill>
                <a:latin typeface="Times New Roman" panose="02020603050405020304" pitchFamily="18" charset="0"/>
                <a:cs typeface="Times New Roman" panose="02020603050405020304" pitchFamily="18" charset="0"/>
              </a:rPr>
              <a:t>hải</a:t>
            </a:r>
            <a:r>
              <a:rPr lang="en-US" altLang="vi-VN" sz="1600" dirty="0" smtClean="0">
                <a:solidFill>
                  <a:schemeClr val="tx1"/>
                </a:solidFill>
                <a:latin typeface="Times New Roman" panose="02020603050405020304" pitchFamily="18" charset="0"/>
                <a:cs typeface="Times New Roman" panose="02020603050405020304" pitchFamily="18" charset="0"/>
              </a:rPr>
              <a:t> </a:t>
            </a:r>
            <a:r>
              <a:rPr lang="en-US" altLang="vi-VN" sz="1600" dirty="0" err="1" smtClean="0">
                <a:solidFill>
                  <a:schemeClr val="tx1"/>
                </a:solidFill>
                <a:latin typeface="Times New Roman" panose="02020603050405020304" pitchFamily="18" charset="0"/>
                <a:cs typeface="Times New Roman" panose="02020603050405020304" pitchFamily="18" charset="0"/>
              </a:rPr>
              <a:t>văn</a:t>
            </a:r>
            <a:r>
              <a:rPr lang="en-US" altLang="vi-VN" sz="1600" dirty="0" smtClean="0">
                <a:solidFill>
                  <a:schemeClr val="tx1"/>
                </a:solidFill>
                <a:latin typeface="Times New Roman" panose="02020603050405020304" pitchFamily="18" charset="0"/>
                <a:cs typeface="Times New Roman" panose="02020603050405020304" pitchFamily="18" charset="0"/>
              </a:rPr>
              <a:t>, </a:t>
            </a:r>
            <a:r>
              <a:rPr lang="en-US" altLang="vi-VN" sz="1600" dirty="0" err="1" smtClean="0">
                <a:solidFill>
                  <a:schemeClr val="tx1"/>
                </a:solidFill>
                <a:latin typeface="Times New Roman" panose="02020603050405020304" pitchFamily="18" charset="0"/>
                <a:cs typeface="Times New Roman" panose="02020603050405020304" pitchFamily="18" charset="0"/>
              </a:rPr>
              <a:t>thủy</a:t>
            </a:r>
            <a:r>
              <a:rPr lang="en-US" altLang="vi-VN" sz="1600" dirty="0" smtClean="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lực</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sông</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biển</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chuyên</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nghiệp</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smtClean="0">
                <a:solidFill>
                  <a:schemeClr val="tx1"/>
                </a:solidFill>
                <a:latin typeface="Times New Roman" panose="02020603050405020304" pitchFamily="18" charset="0"/>
                <a:cs typeface="Times New Roman" panose="02020603050405020304" pitchFamily="18" charset="0"/>
              </a:rPr>
              <a:t>nổi</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smtClean="0">
                <a:solidFill>
                  <a:schemeClr val="tx1"/>
                </a:solidFill>
                <a:latin typeface="Times New Roman" panose="02020603050405020304" pitchFamily="18" charset="0"/>
                <a:cs typeface="Times New Roman" panose="02020603050405020304" pitchFamily="18" charset="0"/>
              </a:rPr>
              <a:t>tiếng</a:t>
            </a:r>
            <a:r>
              <a:rPr lang="en-US" altLang="vi-VN" sz="1600" dirty="0" smtClean="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của</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Viện</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Thủy</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smtClean="0">
                <a:solidFill>
                  <a:schemeClr val="tx1"/>
                </a:solidFill>
                <a:latin typeface="Times New Roman" panose="02020603050405020304" pitchFamily="18" charset="0"/>
                <a:cs typeface="Times New Roman" panose="02020603050405020304" pitchFamily="18" charset="0"/>
              </a:rPr>
              <a:t>Lực</a:t>
            </a:r>
            <a:r>
              <a:rPr lang="en-US" altLang="vi-VN" sz="1600" dirty="0" smtClean="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Đan</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Mạch</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là</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mô</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hình</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dòng</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chảy</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mặt</a:t>
            </a:r>
            <a:r>
              <a:rPr lang="en-US" altLang="vi-VN" sz="1600" dirty="0">
                <a:solidFill>
                  <a:schemeClr val="tx1"/>
                </a:solidFill>
                <a:latin typeface="Times New Roman" panose="02020603050405020304" pitchFamily="18" charset="0"/>
                <a:cs typeface="Times New Roman" panose="02020603050405020304" pitchFamily="18" charset="0"/>
              </a:rPr>
              <a:t> 2D, </a:t>
            </a:r>
            <a:r>
              <a:rPr lang="en-US" altLang="vi-VN" sz="1600" dirty="0" err="1">
                <a:solidFill>
                  <a:schemeClr val="tx1"/>
                </a:solidFill>
                <a:latin typeface="Times New Roman" panose="02020603050405020304" pitchFamily="18" charset="0"/>
                <a:cs typeface="Times New Roman" panose="02020603050405020304" pitchFamily="18" charset="0"/>
              </a:rPr>
              <a:t>được</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ứng</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dụng</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để</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mô</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phỏng</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các</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quá</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trình</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thủy</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lực</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smtClean="0">
                <a:solidFill>
                  <a:schemeClr val="tx1"/>
                </a:solidFill>
                <a:latin typeface="Times New Roman" panose="02020603050405020304" pitchFamily="18" charset="0"/>
                <a:cs typeface="Times New Roman" panose="02020603050405020304" pitchFamily="18" charset="0"/>
              </a:rPr>
              <a:t>và</a:t>
            </a:r>
            <a:r>
              <a:rPr lang="en-US" altLang="vi-VN" sz="1600" dirty="0" smtClean="0">
                <a:solidFill>
                  <a:schemeClr val="tx1"/>
                </a:solidFill>
                <a:latin typeface="Times New Roman" panose="02020603050405020304" pitchFamily="18" charset="0"/>
                <a:cs typeface="Times New Roman" panose="02020603050405020304" pitchFamily="18" charset="0"/>
              </a:rPr>
              <a:t> </a:t>
            </a:r>
            <a:r>
              <a:rPr lang="en-US" altLang="vi-VN" sz="1600" dirty="0" err="1" smtClean="0">
                <a:solidFill>
                  <a:schemeClr val="tx1"/>
                </a:solidFill>
                <a:latin typeface="Times New Roman" panose="02020603050405020304" pitchFamily="18" charset="0"/>
                <a:cs typeface="Times New Roman" panose="02020603050405020304" pitchFamily="18" charset="0"/>
              </a:rPr>
              <a:t>các</a:t>
            </a:r>
            <a:r>
              <a:rPr lang="en-US" altLang="vi-VN" sz="1600" dirty="0" smtClean="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hiện</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tượng</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về</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môi</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smtClean="0">
                <a:solidFill>
                  <a:schemeClr val="tx1"/>
                </a:solidFill>
                <a:latin typeface="Times New Roman" panose="02020603050405020304" pitchFamily="18" charset="0"/>
                <a:cs typeface="Times New Roman" panose="02020603050405020304" pitchFamily="18" charset="0"/>
              </a:rPr>
              <a:t>trường</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smtClean="0">
                <a:solidFill>
                  <a:schemeClr val="tx1"/>
                </a:solidFill>
                <a:latin typeface="Times New Roman" panose="02020603050405020304" pitchFamily="18" charset="0"/>
                <a:cs typeface="Times New Roman" panose="02020603050405020304" pitchFamily="18" charset="0"/>
              </a:rPr>
              <a:t>trong</a:t>
            </a:r>
            <a:r>
              <a:rPr lang="en-US" altLang="vi-VN" sz="1600" dirty="0" smtClean="0">
                <a:solidFill>
                  <a:schemeClr val="tx1"/>
                </a:solidFill>
                <a:latin typeface="Times New Roman" panose="02020603050405020304" pitchFamily="18" charset="0"/>
                <a:cs typeface="Times New Roman" panose="02020603050405020304" pitchFamily="18" charset="0"/>
              </a:rPr>
              <a:t> </a:t>
            </a:r>
            <a:r>
              <a:rPr lang="en-US" altLang="vi-VN" sz="1600" dirty="0" err="1" smtClean="0">
                <a:solidFill>
                  <a:schemeClr val="tx1"/>
                </a:solidFill>
                <a:latin typeface="Times New Roman" panose="02020603050405020304" pitchFamily="18" charset="0"/>
                <a:cs typeface="Times New Roman" panose="02020603050405020304" pitchFamily="18" charset="0"/>
              </a:rPr>
              <a:t>các</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smtClean="0">
                <a:solidFill>
                  <a:schemeClr val="tx1"/>
                </a:solidFill>
                <a:latin typeface="Times New Roman" panose="02020603050405020304" pitchFamily="18" charset="0"/>
                <a:cs typeface="Times New Roman" panose="02020603050405020304" pitchFamily="18" charset="0"/>
              </a:rPr>
              <a:t>hồ</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smtClean="0">
                <a:solidFill>
                  <a:schemeClr val="tx1"/>
                </a:solidFill>
                <a:latin typeface="Times New Roman" panose="02020603050405020304" pitchFamily="18" charset="0"/>
                <a:cs typeface="Times New Roman" panose="02020603050405020304" pitchFamily="18" charset="0"/>
              </a:rPr>
              <a:t>các</a:t>
            </a:r>
            <a:r>
              <a:rPr lang="en-US" altLang="vi-VN" sz="1600" dirty="0" smtClean="0">
                <a:solidFill>
                  <a:schemeClr val="tx1"/>
                </a:solidFill>
                <a:latin typeface="Times New Roman" panose="02020603050405020304" pitchFamily="18" charset="0"/>
                <a:cs typeface="Times New Roman" panose="02020603050405020304" pitchFamily="18" charset="0"/>
              </a:rPr>
              <a:t> </a:t>
            </a:r>
            <a:r>
              <a:rPr lang="en-US" altLang="vi-VN" sz="1600" dirty="0" err="1" smtClean="0">
                <a:solidFill>
                  <a:schemeClr val="tx1"/>
                </a:solidFill>
                <a:latin typeface="Times New Roman" panose="02020603050405020304" pitchFamily="18" charset="0"/>
                <a:cs typeface="Times New Roman" panose="02020603050405020304" pitchFamily="18" charset="0"/>
              </a:rPr>
              <a:t>vùng</a:t>
            </a:r>
            <a:r>
              <a:rPr lang="en-US" altLang="vi-VN" sz="1600" dirty="0" smtClean="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cửa</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sông</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vùng</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vịnh</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vùng</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ven</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bờ</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và</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các</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vùng</a:t>
            </a:r>
            <a:r>
              <a:rPr lang="en-US" altLang="vi-VN" sz="1600" dirty="0">
                <a:solidFill>
                  <a:schemeClr val="tx1"/>
                </a:solidFill>
                <a:latin typeface="Times New Roman" panose="02020603050405020304" pitchFamily="18" charset="0"/>
                <a:cs typeface="Times New Roman" panose="02020603050405020304" pitchFamily="18" charset="0"/>
              </a:rPr>
              <a:t> </a:t>
            </a:r>
            <a:r>
              <a:rPr lang="en-US" altLang="vi-VN" sz="1600" dirty="0" err="1">
                <a:solidFill>
                  <a:schemeClr val="tx1"/>
                </a:solidFill>
                <a:latin typeface="Times New Roman" panose="02020603050405020304" pitchFamily="18" charset="0"/>
                <a:cs typeface="Times New Roman" panose="02020603050405020304" pitchFamily="18" charset="0"/>
              </a:rPr>
              <a:t>biển</a:t>
            </a:r>
            <a:r>
              <a:rPr lang="en-US" altLang="vi-VN" sz="1600" dirty="0">
                <a:solidFill>
                  <a:schemeClr val="tx1"/>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p>
        </p:txBody>
      </p:sp>
      <p:pic>
        <p:nvPicPr>
          <p:cNvPr id="9" name="Content Placeholder 8">
            <a:extLst>
              <a:ext uri="{FF2B5EF4-FFF2-40B4-BE49-F238E27FC236}">
                <a16:creationId xmlns="" xmlns:a16="http://schemas.microsoft.com/office/drawing/2014/main" id="{B4D2749A-4CAD-4095-91EE-17B002557FEF}"/>
              </a:ext>
            </a:extLst>
          </p:cNvPr>
          <p:cNvPicPr>
            <a:picLocks noGrp="1" noChangeAspect="1"/>
          </p:cNvPicPr>
          <p:nvPr>
            <p:ph idx="10"/>
          </p:nvPr>
        </p:nvPicPr>
        <p:blipFill>
          <a:blip r:embed="rId2" cstate="print">
            <a:extLst>
              <a:ext uri="{28A0092B-C50C-407E-A947-70E740481C1C}">
                <a14:useLocalDpi xmlns:a14="http://schemas.microsoft.com/office/drawing/2010/main" val="0"/>
              </a:ext>
            </a:extLst>
          </a:blip>
          <a:stretch>
            <a:fillRect/>
          </a:stretch>
        </p:blipFill>
        <p:spPr>
          <a:xfrm>
            <a:off x="539552" y="3516524"/>
            <a:ext cx="1929457" cy="1205911"/>
          </a:xfrm>
        </p:spPr>
      </p:pic>
      <p:sp>
        <p:nvSpPr>
          <p:cNvPr id="10" name="TextBox 9">
            <a:extLst>
              <a:ext uri="{FF2B5EF4-FFF2-40B4-BE49-F238E27FC236}">
                <a16:creationId xmlns="" xmlns:a16="http://schemas.microsoft.com/office/drawing/2014/main" id="{EC28BFF1-EB10-41FA-8850-971E3BD972F0}"/>
              </a:ext>
            </a:extLst>
          </p:cNvPr>
          <p:cNvSpPr txBox="1"/>
          <p:nvPr/>
        </p:nvSpPr>
        <p:spPr>
          <a:xfrm>
            <a:off x="4630391" y="2767236"/>
            <a:ext cx="4512774" cy="2162964"/>
          </a:xfrm>
          <a:prstGeom prst="rect">
            <a:avLst/>
          </a:prstGeom>
          <a:noFill/>
        </p:spPr>
        <p:txBody>
          <a:bodyPr wrap="none" rtlCol="0">
            <a:spAutoFit/>
          </a:bodyPr>
          <a:lstStyle/>
          <a:p>
            <a:pPr algn="just" defTabSz="685800" latinLnBrk="0">
              <a:lnSpc>
                <a:spcPct val="130000"/>
              </a:lnSpc>
              <a:buClrTx/>
            </a:pPr>
            <a:r>
              <a:rPr lang="en-US" altLang="vi-VN" sz="1500" dirty="0" err="1">
                <a:latin typeface="Times New Roman" panose="02020603050405020304" pitchFamily="18" charset="0"/>
                <a:cs typeface="Times New Roman" panose="02020603050405020304" pitchFamily="18" charset="0"/>
              </a:rPr>
              <a:t>Mô</a:t>
            </a:r>
            <a:r>
              <a:rPr lang="en-US" altLang="vi-VN" sz="1500" dirty="0">
                <a:latin typeface="Times New Roman" panose="02020603050405020304" pitchFamily="18" charset="0"/>
                <a:cs typeface="Times New Roman" panose="02020603050405020304" pitchFamily="18" charset="0"/>
              </a:rPr>
              <a:t> </a:t>
            </a:r>
            <a:r>
              <a:rPr lang="en-US" altLang="vi-VN" sz="1500" dirty="0" err="1">
                <a:latin typeface="Times New Roman" panose="02020603050405020304" pitchFamily="18" charset="0"/>
                <a:cs typeface="Times New Roman" panose="02020603050405020304" pitchFamily="18" charset="0"/>
              </a:rPr>
              <a:t>hình</a:t>
            </a:r>
            <a:r>
              <a:rPr lang="en-US" altLang="vi-VN" sz="1500" dirty="0">
                <a:latin typeface="Times New Roman" panose="02020603050405020304" pitchFamily="18" charset="0"/>
                <a:cs typeface="Times New Roman" panose="02020603050405020304" pitchFamily="18" charset="0"/>
              </a:rPr>
              <a:t> MIKE 21 </a:t>
            </a:r>
            <a:r>
              <a:rPr lang="en-US" altLang="vi-VN" sz="1500" dirty="0" err="1">
                <a:latin typeface="Times New Roman" panose="02020603050405020304" pitchFamily="18" charset="0"/>
                <a:cs typeface="Times New Roman" panose="02020603050405020304" pitchFamily="18" charset="0"/>
              </a:rPr>
              <a:t>bao</a:t>
            </a:r>
            <a:r>
              <a:rPr lang="en-US" altLang="vi-VN" sz="1500" dirty="0">
                <a:latin typeface="Times New Roman" panose="02020603050405020304" pitchFamily="18" charset="0"/>
                <a:cs typeface="Times New Roman" panose="02020603050405020304" pitchFamily="18" charset="0"/>
              </a:rPr>
              <a:t> </a:t>
            </a:r>
            <a:r>
              <a:rPr lang="en-US" altLang="vi-VN" sz="1500" dirty="0" err="1">
                <a:latin typeface="Times New Roman" panose="02020603050405020304" pitchFamily="18" charset="0"/>
                <a:cs typeface="Times New Roman" panose="02020603050405020304" pitchFamily="18" charset="0"/>
              </a:rPr>
              <a:t>gồm</a:t>
            </a:r>
            <a:r>
              <a:rPr lang="en-US" altLang="vi-VN" sz="1500" dirty="0">
                <a:latin typeface="Times New Roman" panose="02020603050405020304" pitchFamily="18" charset="0"/>
                <a:cs typeface="Times New Roman" panose="02020603050405020304" pitchFamily="18" charset="0"/>
              </a:rPr>
              <a:t> </a:t>
            </a:r>
            <a:r>
              <a:rPr lang="en-US" altLang="vi-VN" sz="1500" dirty="0" err="1">
                <a:latin typeface="Times New Roman" panose="02020603050405020304" pitchFamily="18" charset="0"/>
                <a:cs typeface="Times New Roman" panose="02020603050405020304" pitchFamily="18" charset="0"/>
              </a:rPr>
              <a:t>các</a:t>
            </a:r>
            <a:r>
              <a:rPr lang="en-US" altLang="vi-VN" sz="1500" dirty="0">
                <a:latin typeface="Times New Roman" panose="02020603050405020304" pitchFamily="18" charset="0"/>
                <a:cs typeface="Times New Roman" panose="02020603050405020304" pitchFamily="18" charset="0"/>
              </a:rPr>
              <a:t> </a:t>
            </a:r>
            <a:r>
              <a:rPr lang="en-US" altLang="vi-VN" sz="1500" dirty="0" err="1">
                <a:latin typeface="Times New Roman" panose="02020603050405020304" pitchFamily="18" charset="0"/>
                <a:cs typeface="Times New Roman" panose="02020603050405020304" pitchFamily="18" charset="0"/>
              </a:rPr>
              <a:t>một</a:t>
            </a:r>
            <a:r>
              <a:rPr lang="en-US" altLang="vi-VN" sz="1500" dirty="0">
                <a:latin typeface="Times New Roman" panose="02020603050405020304" pitchFamily="18" charset="0"/>
                <a:cs typeface="Times New Roman" panose="02020603050405020304" pitchFamily="18" charset="0"/>
              </a:rPr>
              <a:t> </a:t>
            </a:r>
            <a:r>
              <a:rPr lang="en-US" altLang="vi-VN" sz="1500" dirty="0" err="1">
                <a:latin typeface="Times New Roman" panose="02020603050405020304" pitchFamily="18" charset="0"/>
                <a:cs typeface="Times New Roman" panose="02020603050405020304" pitchFamily="18" charset="0"/>
              </a:rPr>
              <a:t>số</a:t>
            </a:r>
            <a:r>
              <a:rPr lang="en-US" altLang="vi-VN" sz="1500" dirty="0">
                <a:latin typeface="Times New Roman" panose="02020603050405020304" pitchFamily="18" charset="0"/>
                <a:cs typeface="Times New Roman" panose="02020603050405020304" pitchFamily="18" charset="0"/>
              </a:rPr>
              <a:t> </a:t>
            </a:r>
            <a:r>
              <a:rPr lang="en-US" altLang="vi-VN" sz="1500" dirty="0" err="1">
                <a:latin typeface="Times New Roman" panose="02020603050405020304" pitchFamily="18" charset="0"/>
                <a:cs typeface="Times New Roman" panose="02020603050405020304" pitchFamily="18" charset="0"/>
              </a:rPr>
              <a:t>các</a:t>
            </a:r>
            <a:r>
              <a:rPr lang="en-US" altLang="vi-VN" sz="1500" dirty="0">
                <a:latin typeface="Times New Roman" panose="02020603050405020304" pitchFamily="18" charset="0"/>
                <a:cs typeface="Times New Roman" panose="02020603050405020304" pitchFamily="18" charset="0"/>
              </a:rPr>
              <a:t> Module </a:t>
            </a:r>
            <a:r>
              <a:rPr lang="en-US" altLang="vi-VN" sz="1500" dirty="0" err="1">
                <a:latin typeface="Times New Roman" panose="02020603050405020304" pitchFamily="18" charset="0"/>
                <a:cs typeface="Times New Roman" panose="02020603050405020304" pitchFamily="18" charset="0"/>
              </a:rPr>
              <a:t>sau</a:t>
            </a:r>
            <a:r>
              <a:rPr lang="en-US" altLang="vi-VN" sz="1500" dirty="0">
                <a:latin typeface="Times New Roman" panose="02020603050405020304" pitchFamily="18" charset="0"/>
                <a:cs typeface="Times New Roman" panose="02020603050405020304" pitchFamily="18" charset="0"/>
              </a:rPr>
              <a:t>:</a:t>
            </a:r>
          </a:p>
          <a:p>
            <a:pPr algn="just" defTabSz="685800" latinLnBrk="0">
              <a:lnSpc>
                <a:spcPct val="130000"/>
              </a:lnSpc>
              <a:buClrTx/>
            </a:pPr>
            <a:r>
              <a:rPr lang="en-US" altLang="vi-VN" sz="1500" dirty="0">
                <a:latin typeface="Times New Roman" panose="02020603050405020304" pitchFamily="18" charset="0"/>
                <a:cs typeface="Times New Roman" panose="02020603050405020304" pitchFamily="18" charset="0"/>
              </a:rPr>
              <a:t>      + Hydrodynamic (HD)</a:t>
            </a:r>
          </a:p>
          <a:p>
            <a:pPr algn="just" defTabSz="685800" latinLnBrk="0">
              <a:lnSpc>
                <a:spcPct val="130000"/>
              </a:lnSpc>
              <a:buClrTx/>
            </a:pPr>
            <a:r>
              <a:rPr lang="en-US" altLang="vi-VN" sz="1500" dirty="0">
                <a:latin typeface="Times New Roman" panose="02020603050405020304" pitchFamily="18" charset="0"/>
                <a:cs typeface="Times New Roman" panose="02020603050405020304" pitchFamily="18" charset="0"/>
              </a:rPr>
              <a:t>      + Transport (TR)</a:t>
            </a:r>
          </a:p>
          <a:p>
            <a:pPr algn="just" defTabSz="685800" latinLnBrk="0">
              <a:lnSpc>
                <a:spcPct val="130000"/>
              </a:lnSpc>
              <a:buClrTx/>
            </a:pPr>
            <a:r>
              <a:rPr lang="en-US" altLang="vi-VN" sz="1500" dirty="0">
                <a:latin typeface="Times New Roman" panose="02020603050405020304" pitchFamily="18" charset="0"/>
                <a:cs typeface="Times New Roman" panose="02020603050405020304" pitchFamily="18" charset="0"/>
              </a:rPr>
              <a:t>      + ECO Lab (EL)</a:t>
            </a:r>
          </a:p>
          <a:p>
            <a:pPr algn="just" defTabSz="685800" latinLnBrk="0">
              <a:lnSpc>
                <a:spcPct val="130000"/>
              </a:lnSpc>
              <a:buClrTx/>
            </a:pPr>
            <a:r>
              <a:rPr lang="en-US" altLang="vi-VN" sz="1500" dirty="0">
                <a:latin typeface="Times New Roman" panose="02020603050405020304" pitchFamily="18" charset="0"/>
                <a:cs typeface="Times New Roman" panose="02020603050405020304" pitchFamily="18" charset="0"/>
              </a:rPr>
              <a:t>      + Mud Transport (MT)</a:t>
            </a:r>
          </a:p>
          <a:p>
            <a:pPr algn="just" defTabSz="685800" latinLnBrk="0">
              <a:lnSpc>
                <a:spcPct val="130000"/>
              </a:lnSpc>
              <a:buClrTx/>
            </a:pPr>
            <a:r>
              <a:rPr lang="en-US" altLang="vi-VN" sz="1500" dirty="0">
                <a:latin typeface="Times New Roman" panose="02020603050405020304" pitchFamily="18" charset="0"/>
                <a:cs typeface="Times New Roman" panose="02020603050405020304" pitchFamily="18" charset="0"/>
              </a:rPr>
              <a:t>      + Sand Transport (ST)</a:t>
            </a:r>
          </a:p>
          <a:p>
            <a:pPr algn="just" defTabSz="685800" latinLnBrk="0">
              <a:lnSpc>
                <a:spcPct val="130000"/>
              </a:lnSpc>
            </a:pPr>
            <a:endParaRPr lang="en-US" sz="1500" dirty="0">
              <a:latin typeface="Times New Roman" panose="02020603050405020304" pitchFamily="18" charset="0"/>
              <a:cs typeface="Times New Roman" panose="02020603050405020304" pitchFamily="18" charset="0"/>
            </a:endParaRPr>
          </a:p>
        </p:txBody>
      </p:sp>
      <p:pic>
        <p:nvPicPr>
          <p:cNvPr id="11" name="Hình ảnh 2">
            <a:extLst>
              <a:ext uri="{FF2B5EF4-FFF2-40B4-BE49-F238E27FC236}">
                <a16:creationId xmlns="" xmlns:a16="http://schemas.microsoft.com/office/drawing/2014/main" id="{F4E7C743-9ABA-4C83-B2D1-5ACAF8DB8F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195486"/>
            <a:ext cx="3991532" cy="237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2"/>
          </p:nvPr>
        </p:nvSpPr>
        <p:spPr/>
        <p:txBody>
          <a:bodyPr/>
          <a:lstStyle/>
          <a:p>
            <a:r>
              <a:rPr lang="en-US" smtClean="0"/>
              <a:t>5/18/2018</a:t>
            </a:r>
            <a:endParaRPr lang="en-US" dirty="0"/>
          </a:p>
        </p:txBody>
      </p:sp>
      <p:sp>
        <p:nvSpPr>
          <p:cNvPr id="3" name="Footer Placeholder 2"/>
          <p:cNvSpPr>
            <a:spLocks noGrp="1"/>
          </p:cNvSpPr>
          <p:nvPr>
            <p:ph type="ftr" sz="quarter" idx="3"/>
          </p:nvPr>
        </p:nvSpPr>
        <p:spPr/>
        <p:txBody>
          <a:bodyPr/>
          <a:lstStyle/>
          <a:p>
            <a:r>
              <a:rPr lang="en-US" smtClean="0"/>
              <a:t>Báo cáo tổng kết nghiên cứu khoa học sinh viên</a:t>
            </a:r>
            <a:endParaRPr lang="en-US" dirty="0"/>
          </a:p>
        </p:txBody>
      </p:sp>
      <p:sp>
        <p:nvSpPr>
          <p:cNvPr id="4" name="Slide Number Placeholder 3"/>
          <p:cNvSpPr>
            <a:spLocks noGrp="1"/>
          </p:cNvSpPr>
          <p:nvPr>
            <p:ph type="sldNum" sz="quarter" idx="4"/>
          </p:nvPr>
        </p:nvSpPr>
        <p:spPr/>
        <p:txBody>
          <a:bodyPr/>
          <a:lstStyle/>
          <a:p>
            <a:fld id="{0F31DC1F-5561-484E-AB46-68C682854F61}" type="slidenum">
              <a:rPr lang="en-US" smtClean="0"/>
              <a:t>11</a:t>
            </a:fld>
            <a:endParaRPr lang="en-US" dirty="0"/>
          </a:p>
        </p:txBody>
      </p:sp>
    </p:spTree>
    <p:extLst>
      <p:ext uri="{BB962C8B-B14F-4D97-AF65-F5344CB8AC3E}">
        <p14:creationId xmlns:p14="http://schemas.microsoft.com/office/powerpoint/2010/main" val="313247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barn(inVertical)">
                                      <p:cBhvr>
                                        <p:cTn id="29" dur="500"/>
                                        <p:tgtEl>
                                          <p:spTgt spid="10">
                                            <p:txEl>
                                              <p:pRg st="0" end="0"/>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barn(inVertical)">
                                      <p:cBhvr>
                                        <p:cTn id="32" dur="500"/>
                                        <p:tgtEl>
                                          <p:spTgt spid="10">
                                            <p:txEl>
                                              <p:pRg st="1" end="1"/>
                                            </p:txEl>
                                          </p:spTgt>
                                        </p:tgtEl>
                                      </p:cBhvr>
                                    </p:animEffect>
                                  </p:childTnLst>
                                </p:cTn>
                              </p:par>
                              <p:par>
                                <p:cTn id="33" presetID="16" presetClass="entr" presetSubtype="21" fill="hold"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barn(inVertical)">
                                      <p:cBhvr>
                                        <p:cTn id="35" dur="500"/>
                                        <p:tgtEl>
                                          <p:spTgt spid="10">
                                            <p:txEl>
                                              <p:pRg st="2" end="2"/>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10">
                                            <p:txEl>
                                              <p:pRg st="3" end="3"/>
                                            </p:txEl>
                                          </p:spTgt>
                                        </p:tgtEl>
                                        <p:attrNameLst>
                                          <p:attrName>style.visibility</p:attrName>
                                        </p:attrNameLst>
                                      </p:cBhvr>
                                      <p:to>
                                        <p:strVal val="visible"/>
                                      </p:to>
                                    </p:set>
                                    <p:animEffect transition="in" filter="barn(inVertical)">
                                      <p:cBhvr>
                                        <p:cTn id="38" dur="500"/>
                                        <p:tgtEl>
                                          <p:spTgt spid="10">
                                            <p:txEl>
                                              <p:pRg st="3" end="3"/>
                                            </p:txEl>
                                          </p:spTgt>
                                        </p:tgtEl>
                                      </p:cBhvr>
                                    </p:animEffect>
                                  </p:childTnLst>
                                </p:cTn>
                              </p:par>
                              <p:par>
                                <p:cTn id="39" presetID="16" presetClass="entr" presetSubtype="21" fill="hold" nodeType="with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animEffect transition="in" filter="barn(inVertical)">
                                      <p:cBhvr>
                                        <p:cTn id="41" dur="500"/>
                                        <p:tgtEl>
                                          <p:spTgt spid="10">
                                            <p:txEl>
                                              <p:pRg st="4" end="4"/>
                                            </p:txEl>
                                          </p:spTgt>
                                        </p:tgtEl>
                                      </p:cBhvr>
                                    </p:animEffect>
                                  </p:childTnLst>
                                </p:cTn>
                              </p:par>
                              <p:par>
                                <p:cTn id="42" presetID="16" presetClass="entr" presetSubtype="21" fill="hold" nodeType="withEffect">
                                  <p:stCondLst>
                                    <p:cond delay="0"/>
                                  </p:stCondLst>
                                  <p:childTnLst>
                                    <p:set>
                                      <p:cBhvr>
                                        <p:cTn id="43" dur="1" fill="hold">
                                          <p:stCondLst>
                                            <p:cond delay="0"/>
                                          </p:stCondLst>
                                        </p:cTn>
                                        <p:tgtEl>
                                          <p:spTgt spid="10">
                                            <p:txEl>
                                              <p:pRg st="5" end="5"/>
                                            </p:txEl>
                                          </p:spTgt>
                                        </p:tgtEl>
                                        <p:attrNameLst>
                                          <p:attrName>style.visibility</p:attrName>
                                        </p:attrNameLst>
                                      </p:cBhvr>
                                      <p:to>
                                        <p:strVal val="visible"/>
                                      </p:to>
                                    </p:set>
                                    <p:animEffect transition="in" filter="barn(inVertical)">
                                      <p:cBhvr>
                                        <p:cTn id="44"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19C700F-7BFE-4A2E-8CD6-A539B9ACF9FD}"/>
              </a:ext>
            </a:extLst>
          </p:cNvPr>
          <p:cNvSpPr>
            <a:spLocks noGrp="1"/>
          </p:cNvSpPr>
          <p:nvPr>
            <p:ph type="title"/>
          </p:nvPr>
        </p:nvSpPr>
        <p:spPr>
          <a:xfrm>
            <a:off x="386138" y="78767"/>
            <a:ext cx="7632848" cy="591206"/>
          </a:xfrm>
        </p:spPr>
        <p:txBody>
          <a:bodyPr>
            <a:normAutofit/>
          </a:bodyPr>
          <a:lstStyle/>
          <a:p>
            <a:r>
              <a:rPr lang="en-US" sz="3200" b="1" dirty="0" smtClean="0">
                <a:latin typeface="Times New Roman" panose="02020603050405020304" pitchFamily="18" charset="0"/>
                <a:cs typeface="Times New Roman" panose="02020603050405020304" pitchFamily="18" charset="0"/>
              </a:rPr>
              <a:t>4. KẾT </a:t>
            </a:r>
            <a:r>
              <a:rPr lang="en-US" sz="3200" b="1" dirty="0">
                <a:latin typeface="Times New Roman" panose="02020603050405020304" pitchFamily="18" charset="0"/>
                <a:cs typeface="Times New Roman" panose="02020603050405020304" pitchFamily="18" charset="0"/>
              </a:rPr>
              <a:t>QUẢ NGHIÊN CỨU</a:t>
            </a:r>
          </a:p>
        </p:txBody>
      </p:sp>
      <p:sp>
        <p:nvSpPr>
          <p:cNvPr id="6" name="Content Placeholder 5">
            <a:extLst>
              <a:ext uri="{FF2B5EF4-FFF2-40B4-BE49-F238E27FC236}">
                <a16:creationId xmlns="" xmlns:a16="http://schemas.microsoft.com/office/drawing/2014/main" id="{58471962-D46C-4715-BC6F-5046846265AE}"/>
              </a:ext>
            </a:extLst>
          </p:cNvPr>
          <p:cNvSpPr>
            <a:spLocks noGrp="1"/>
          </p:cNvSpPr>
          <p:nvPr>
            <p:ph idx="1"/>
          </p:nvPr>
        </p:nvSpPr>
        <p:spPr>
          <a:xfrm>
            <a:off x="467544" y="556261"/>
            <a:ext cx="6912768" cy="460648"/>
          </a:xfrm>
        </p:spPr>
        <p:txBody>
          <a:bodyPr/>
          <a:lstStyle/>
          <a:p>
            <a:r>
              <a:rPr lang="en-US" b="1" i="1" dirty="0" err="1" smtClean="0">
                <a:latin typeface="Times New Roman" panose="02020603050405020304" pitchFamily="18" charset="0"/>
                <a:cs typeface="Times New Roman" panose="02020603050405020304" pitchFamily="18" charset="0"/>
              </a:rPr>
              <a:t>Thiết</a:t>
            </a:r>
            <a:r>
              <a:rPr lang="en-US" b="1" i="1" dirty="0" smtClean="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lập</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mô</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hình</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tính</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toán</a:t>
            </a:r>
            <a:endParaRPr lang="en-US" b="1" i="1"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 xmlns:a16="http://schemas.microsoft.com/office/drawing/2014/main" id="{CD762BC1-F03A-4373-A9A8-84526CB267B2}"/>
              </a:ext>
            </a:extLst>
          </p:cNvPr>
          <p:cNvSpPr>
            <a:spLocks noGrp="1"/>
          </p:cNvSpPr>
          <p:nvPr>
            <p:ph idx="10"/>
          </p:nvPr>
        </p:nvSpPr>
        <p:spPr>
          <a:xfrm>
            <a:off x="-295813" y="905283"/>
            <a:ext cx="8439482" cy="813707"/>
          </a:xfrm>
        </p:spPr>
        <p:txBody>
          <a:bodyPr>
            <a:normAutofit fontScale="85000" lnSpcReduction="10000"/>
          </a:bodyPr>
          <a:lstStyle/>
          <a:p>
            <a:r>
              <a:rPr lang="vi-VN" sz="1800" dirty="0" smtClean="0">
                <a:solidFill>
                  <a:schemeClr val="tx1"/>
                </a:solidFill>
                <a:latin typeface="Times New Roman" panose="02020603050405020304" pitchFamily="18" charset="0"/>
                <a:cs typeface="Times New Roman" panose="02020603050405020304" pitchFamily="18" charset="0"/>
              </a:rPr>
              <a:t>Vùng </a:t>
            </a:r>
            <a:r>
              <a:rPr lang="vi-VN" sz="1800" dirty="0">
                <a:solidFill>
                  <a:schemeClr val="tx1"/>
                </a:solidFill>
                <a:latin typeface="Times New Roman" panose="02020603050405020304" pitchFamily="18" charset="0"/>
                <a:cs typeface="Times New Roman" panose="02020603050405020304" pitchFamily="18" charset="0"/>
              </a:rPr>
              <a:t>nghiên cứu được xác định dọc ven bờ biển Thừa Thiên Huế và được </a:t>
            </a:r>
            <a:r>
              <a:rPr lang="vi-VN" sz="1800" dirty="0" smtClean="0">
                <a:solidFill>
                  <a:schemeClr val="tx1"/>
                </a:solidFill>
                <a:latin typeface="Times New Roman" panose="02020603050405020304" pitchFamily="18" charset="0"/>
                <a:cs typeface="Times New Roman" panose="02020603050405020304" pitchFamily="18" charset="0"/>
              </a:rPr>
              <a:t>mở </a:t>
            </a:r>
            <a:r>
              <a:rPr lang="vi-VN" sz="1800" dirty="0">
                <a:solidFill>
                  <a:schemeClr val="tx1"/>
                </a:solidFill>
                <a:latin typeface="Times New Roman" panose="02020603050405020304" pitchFamily="18" charset="0"/>
                <a:cs typeface="Times New Roman" panose="02020603050405020304" pitchFamily="18" charset="0"/>
              </a:rPr>
              <a:t>rộng </a:t>
            </a:r>
            <a:r>
              <a:rPr lang="vi-VN" sz="1800" dirty="0" smtClean="0">
                <a:solidFill>
                  <a:schemeClr val="tx1"/>
                </a:solidFill>
                <a:latin typeface="Times New Roman" panose="02020603050405020304" pitchFamily="18" charset="0"/>
                <a:cs typeface="Times New Roman" panose="02020603050405020304" pitchFamily="18" charset="0"/>
              </a:rPr>
              <a:t>ra</a:t>
            </a:r>
            <a:r>
              <a:rPr lang="en-US" sz="1800" dirty="0" smtClean="0">
                <a:solidFill>
                  <a:schemeClr val="tx1"/>
                </a:solidFill>
                <a:latin typeface="Times New Roman" panose="02020603050405020304" pitchFamily="18" charset="0"/>
                <a:cs typeface="Times New Roman" panose="02020603050405020304" pitchFamily="18" charset="0"/>
              </a:rPr>
              <a:t> </a:t>
            </a:r>
            <a:r>
              <a:rPr lang="vi-VN" sz="1800" dirty="0" smtClean="0">
                <a:solidFill>
                  <a:schemeClr val="tx1"/>
                </a:solidFill>
                <a:latin typeface="Times New Roman" panose="02020603050405020304" pitchFamily="18" charset="0"/>
                <a:cs typeface="Times New Roman" panose="02020603050405020304" pitchFamily="18" charset="0"/>
              </a:rPr>
              <a:t>phía </a:t>
            </a:r>
            <a:r>
              <a:rPr lang="vi-VN" sz="1800" dirty="0">
                <a:solidFill>
                  <a:schemeClr val="tx1"/>
                </a:solidFill>
                <a:latin typeface="Times New Roman" panose="02020603050405020304" pitchFamily="18" charset="0"/>
                <a:cs typeface="Times New Roman" panose="02020603050405020304" pitchFamily="18" charset="0"/>
              </a:rPr>
              <a:t>ngoài biển </a:t>
            </a:r>
            <a:r>
              <a:rPr lang="vi-VN" sz="1800">
                <a:solidFill>
                  <a:schemeClr val="tx1"/>
                </a:solidFill>
                <a:latin typeface="Times New Roman" panose="02020603050405020304" pitchFamily="18" charset="0"/>
                <a:cs typeface="Times New Roman" panose="02020603050405020304" pitchFamily="18" charset="0"/>
              </a:rPr>
              <a:t>khoảng </a:t>
            </a:r>
            <a:r>
              <a:rPr lang="en-US" sz="1800" smtClean="0">
                <a:solidFill>
                  <a:schemeClr val="tx1"/>
                </a:solidFill>
                <a:latin typeface="Times New Roman" panose="02020603050405020304" pitchFamily="18" charset="0"/>
                <a:cs typeface="Times New Roman" panose="02020603050405020304" pitchFamily="18" charset="0"/>
              </a:rPr>
              <a:t>3</a:t>
            </a:r>
            <a:r>
              <a:rPr lang="vi-VN" sz="1800" smtClean="0">
                <a:solidFill>
                  <a:schemeClr val="tx1"/>
                </a:solidFill>
                <a:latin typeface="Times New Roman" panose="02020603050405020304" pitchFamily="18" charset="0"/>
                <a:cs typeface="Times New Roman" panose="02020603050405020304" pitchFamily="18" charset="0"/>
              </a:rPr>
              <a:t>0 </a:t>
            </a:r>
            <a:r>
              <a:rPr lang="vi-VN" sz="1800" dirty="0">
                <a:solidFill>
                  <a:schemeClr val="tx1"/>
                </a:solidFill>
                <a:latin typeface="Times New Roman" panose="02020603050405020304" pitchFamily="18" charset="0"/>
                <a:cs typeface="Times New Roman" panose="02020603050405020304" pitchFamily="18" charset="0"/>
              </a:rPr>
              <a:t>km và được khống chế bởi các điểm </a:t>
            </a:r>
            <a:r>
              <a:rPr lang="vi-VN" sz="1800" smtClean="0">
                <a:solidFill>
                  <a:schemeClr val="tx1"/>
                </a:solidFill>
                <a:latin typeface="Times New Roman" panose="02020603050405020304" pitchFamily="18" charset="0"/>
                <a:cs typeface="Times New Roman" panose="02020603050405020304" pitchFamily="18" charset="0"/>
              </a:rPr>
              <a:t>sau</a:t>
            </a:r>
            <a:r>
              <a:rPr lang="en-US" sz="1800" smtClean="0">
                <a:solidFill>
                  <a:schemeClr val="tx1"/>
                </a:solidFill>
                <a:latin typeface="Times New Roman" panose="02020603050405020304" pitchFamily="18" charset="0"/>
                <a:cs typeface="Times New Roman" panose="02020603050405020304" pitchFamily="18" charset="0"/>
              </a:rPr>
              <a:t>: </a:t>
            </a:r>
            <a:r>
              <a:rPr lang="vi-VN" sz="1800" b="1">
                <a:latin typeface="Times New Roman" panose="02020603050405020304" pitchFamily="18" charset="0"/>
                <a:cs typeface="Times New Roman" panose="02020603050405020304" pitchFamily="18" charset="0"/>
              </a:rPr>
              <a:t>Điểm1</a:t>
            </a:r>
            <a:r>
              <a:rPr lang="vi-VN" sz="1800">
                <a:latin typeface="Times New Roman" panose="02020603050405020304" pitchFamily="18" charset="0"/>
                <a:cs typeface="Times New Roman" panose="02020603050405020304" pitchFamily="18" charset="0"/>
              </a:rPr>
              <a:t>: 16</a:t>
            </a:r>
            <a:r>
              <a:rPr lang="vi-VN" sz="1800" baseline="30000">
                <a:latin typeface="Times New Roman" panose="02020603050405020304" pitchFamily="18" charset="0"/>
                <a:cs typeface="Times New Roman" panose="02020603050405020304" pitchFamily="18" charset="0"/>
              </a:rPr>
              <a:t>0</a:t>
            </a:r>
            <a:r>
              <a:rPr lang="vi-VN" sz="1800">
                <a:latin typeface="Times New Roman" panose="02020603050405020304" pitchFamily="18" charset="0"/>
                <a:cs typeface="Times New Roman" panose="02020603050405020304" pitchFamily="18" charset="0"/>
              </a:rPr>
              <a:t>59’18’’ B,</a:t>
            </a:r>
            <a:r>
              <a:rPr lang="en-US" sz="1800">
                <a:latin typeface="Times New Roman" panose="02020603050405020304" pitchFamily="18" charset="0"/>
                <a:cs typeface="Times New Roman" panose="02020603050405020304" pitchFamily="18" charset="0"/>
              </a:rPr>
              <a:t> </a:t>
            </a:r>
            <a:r>
              <a:rPr lang="vi-VN" sz="1800">
                <a:latin typeface="Times New Roman" panose="02020603050405020304" pitchFamily="18" charset="0"/>
                <a:cs typeface="Times New Roman" panose="02020603050405020304" pitchFamily="18" charset="0"/>
              </a:rPr>
              <a:t>106</a:t>
            </a:r>
            <a:r>
              <a:rPr lang="vi-VN" sz="1800" baseline="30000">
                <a:latin typeface="Times New Roman" panose="02020603050405020304" pitchFamily="18" charset="0"/>
                <a:cs typeface="Times New Roman" panose="02020603050405020304" pitchFamily="18" charset="0"/>
              </a:rPr>
              <a:t>0</a:t>
            </a:r>
            <a:r>
              <a:rPr lang="vi-VN" sz="1800">
                <a:latin typeface="Times New Roman" panose="02020603050405020304" pitchFamily="18" charset="0"/>
                <a:cs typeface="Times New Roman" panose="02020603050405020304" pitchFamily="18" charset="0"/>
              </a:rPr>
              <a:t>51’23’’Đ;</a:t>
            </a:r>
            <a:r>
              <a:rPr lang="en-US" sz="1800">
                <a:latin typeface="Times New Roman" panose="02020603050405020304" pitchFamily="18" charset="0"/>
                <a:cs typeface="Times New Roman" panose="02020603050405020304" pitchFamily="18" charset="0"/>
              </a:rPr>
              <a:t> </a:t>
            </a:r>
            <a:r>
              <a:rPr lang="vi-VN" sz="1800" b="1">
                <a:latin typeface="Times New Roman" panose="02020603050405020304" pitchFamily="18" charset="0"/>
                <a:cs typeface="Times New Roman" panose="02020603050405020304" pitchFamily="18" charset="0"/>
              </a:rPr>
              <a:t>Điểm2</a:t>
            </a:r>
            <a:r>
              <a:rPr lang="vi-VN" sz="1800">
                <a:latin typeface="Times New Roman" panose="02020603050405020304" pitchFamily="18" charset="0"/>
                <a:cs typeface="Times New Roman" panose="02020603050405020304" pitchFamily="18" charset="0"/>
              </a:rPr>
              <a:t>: 17</a:t>
            </a:r>
            <a:r>
              <a:rPr lang="vi-VN" sz="1800" baseline="30000">
                <a:latin typeface="Times New Roman" panose="02020603050405020304" pitchFamily="18" charset="0"/>
                <a:cs typeface="Times New Roman" panose="02020603050405020304" pitchFamily="18" charset="0"/>
              </a:rPr>
              <a:t>0</a:t>
            </a:r>
            <a:r>
              <a:rPr lang="vi-VN" sz="1800">
                <a:latin typeface="Times New Roman" panose="02020603050405020304" pitchFamily="18" charset="0"/>
                <a:cs typeface="Times New Roman" panose="02020603050405020304" pitchFamily="18" charset="0"/>
              </a:rPr>
              <a:t>33’33’’B, 107</a:t>
            </a:r>
            <a:r>
              <a:rPr lang="vi-VN" sz="1800" baseline="30000">
                <a:latin typeface="Times New Roman" panose="02020603050405020304" pitchFamily="18" charset="0"/>
                <a:cs typeface="Times New Roman" panose="02020603050405020304" pitchFamily="18" charset="0"/>
              </a:rPr>
              <a:t>0</a:t>
            </a:r>
            <a:r>
              <a:rPr lang="vi-VN" sz="1800">
                <a:latin typeface="Times New Roman" panose="02020603050405020304" pitchFamily="18" charset="0"/>
                <a:cs typeface="Times New Roman" panose="02020603050405020304" pitchFamily="18" charset="0"/>
              </a:rPr>
              <a:t>24’09’’Đ;</a:t>
            </a:r>
            <a:r>
              <a:rPr lang="en-US" sz="1800">
                <a:latin typeface="Times New Roman" panose="02020603050405020304" pitchFamily="18" charset="0"/>
                <a:cs typeface="Times New Roman" panose="02020603050405020304" pitchFamily="18" charset="0"/>
              </a:rPr>
              <a:t> </a:t>
            </a:r>
            <a:r>
              <a:rPr lang="vi-VN" sz="1800" b="1">
                <a:latin typeface="Times New Roman" panose="02020603050405020304" pitchFamily="18" charset="0"/>
                <a:cs typeface="Times New Roman" panose="02020603050405020304" pitchFamily="18" charset="0"/>
              </a:rPr>
              <a:t>Điểm3</a:t>
            </a:r>
            <a:r>
              <a:rPr lang="vi-VN" sz="1800">
                <a:latin typeface="Times New Roman" panose="02020603050405020304" pitchFamily="18" charset="0"/>
                <a:cs typeface="Times New Roman" panose="02020603050405020304" pitchFamily="18" charset="0"/>
              </a:rPr>
              <a:t>: 16</a:t>
            </a:r>
            <a:r>
              <a:rPr lang="vi-VN" sz="1800" baseline="30000">
                <a:latin typeface="Times New Roman" panose="02020603050405020304" pitchFamily="18" charset="0"/>
                <a:cs typeface="Times New Roman" panose="02020603050405020304" pitchFamily="18" charset="0"/>
              </a:rPr>
              <a:t>0</a:t>
            </a:r>
            <a:r>
              <a:rPr lang="vi-VN" sz="1800">
                <a:latin typeface="Times New Roman" panose="02020603050405020304" pitchFamily="18" charset="0"/>
                <a:cs typeface="Times New Roman" panose="02020603050405020304" pitchFamily="18" charset="0"/>
              </a:rPr>
              <a:t>38’44’’B, 108</a:t>
            </a:r>
            <a:r>
              <a:rPr lang="vi-VN" sz="1800" baseline="30000">
                <a:latin typeface="Times New Roman" panose="02020603050405020304" pitchFamily="18" charset="0"/>
                <a:cs typeface="Times New Roman" panose="02020603050405020304" pitchFamily="18" charset="0"/>
              </a:rPr>
              <a:t>0</a:t>
            </a:r>
            <a:r>
              <a:rPr lang="vi-VN" sz="1800">
                <a:latin typeface="Times New Roman" panose="02020603050405020304" pitchFamily="18" charset="0"/>
                <a:cs typeface="Times New Roman" panose="02020603050405020304" pitchFamily="18" charset="0"/>
              </a:rPr>
              <a:t>36’13’’Đ;</a:t>
            </a:r>
            <a:r>
              <a:rPr lang="en-US" sz="1800">
                <a:latin typeface="Times New Roman" panose="02020603050405020304" pitchFamily="18" charset="0"/>
                <a:cs typeface="Times New Roman" panose="02020603050405020304" pitchFamily="18" charset="0"/>
              </a:rPr>
              <a:t> </a:t>
            </a:r>
            <a:r>
              <a:rPr lang="vi-VN" sz="1800" b="1">
                <a:latin typeface="Times New Roman" panose="02020603050405020304" pitchFamily="18" charset="0"/>
                <a:cs typeface="Times New Roman" panose="02020603050405020304" pitchFamily="18" charset="0"/>
              </a:rPr>
              <a:t>Điểm 4</a:t>
            </a:r>
            <a:r>
              <a:rPr lang="vi-VN" sz="1800">
                <a:latin typeface="Times New Roman" panose="02020603050405020304" pitchFamily="18" charset="0"/>
                <a:cs typeface="Times New Roman" panose="02020603050405020304" pitchFamily="18" charset="0"/>
              </a:rPr>
              <a:t>: 16</a:t>
            </a:r>
            <a:r>
              <a:rPr lang="vi-VN" sz="1800" baseline="30000">
                <a:latin typeface="Times New Roman" panose="02020603050405020304" pitchFamily="18" charset="0"/>
                <a:cs typeface="Times New Roman" panose="02020603050405020304" pitchFamily="18" charset="0"/>
              </a:rPr>
              <a:t>0</a:t>
            </a:r>
            <a:r>
              <a:rPr lang="vi-VN" sz="1800">
                <a:latin typeface="Times New Roman" panose="02020603050405020304" pitchFamily="18" charset="0"/>
                <a:cs typeface="Times New Roman" panose="02020603050405020304" pitchFamily="18" charset="0"/>
              </a:rPr>
              <a:t>04’57’’B,108</a:t>
            </a:r>
            <a:r>
              <a:rPr lang="vi-VN" sz="1800" baseline="30000">
                <a:latin typeface="Times New Roman" panose="02020603050405020304" pitchFamily="18" charset="0"/>
                <a:cs typeface="Times New Roman" panose="02020603050405020304" pitchFamily="18" charset="0"/>
              </a:rPr>
              <a:t>0</a:t>
            </a:r>
            <a:r>
              <a:rPr lang="vi-VN" sz="1800">
                <a:latin typeface="Times New Roman" panose="02020603050405020304" pitchFamily="18" charset="0"/>
                <a:cs typeface="Times New Roman" panose="02020603050405020304" pitchFamily="18" charset="0"/>
              </a:rPr>
              <a:t>03’50’’Đ.</a:t>
            </a:r>
            <a:endParaRPr lang="en-US" sz="1800">
              <a:latin typeface="Times New Roman" panose="02020603050405020304" pitchFamily="18" charset="0"/>
              <a:cs typeface="Times New Roman" panose="02020603050405020304" pitchFamily="18" charset="0"/>
            </a:endParaRPr>
          </a:p>
          <a:p>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2"/>
          </p:nvPr>
        </p:nvSpPr>
        <p:spPr/>
        <p:txBody>
          <a:bodyPr/>
          <a:lstStyle/>
          <a:p>
            <a:r>
              <a:rPr lang="en-US" smtClean="0"/>
              <a:t>5/18/2018</a:t>
            </a:r>
            <a:endParaRPr lang="en-US" dirty="0"/>
          </a:p>
        </p:txBody>
      </p:sp>
      <p:sp>
        <p:nvSpPr>
          <p:cNvPr id="3" name="Footer Placeholder 2"/>
          <p:cNvSpPr>
            <a:spLocks noGrp="1"/>
          </p:cNvSpPr>
          <p:nvPr>
            <p:ph type="ftr" sz="quarter" idx="3"/>
          </p:nvPr>
        </p:nvSpPr>
        <p:spPr/>
        <p:txBody>
          <a:bodyPr/>
          <a:lstStyle/>
          <a:p>
            <a:r>
              <a:rPr lang="en-US" smtClean="0"/>
              <a:t>Báo cáo tổng kết nghiên cứu khoa học sinh viên</a:t>
            </a:r>
            <a:endParaRPr lang="en-US" dirty="0"/>
          </a:p>
        </p:txBody>
      </p:sp>
      <p:sp>
        <p:nvSpPr>
          <p:cNvPr id="4" name="Slide Number Placeholder 3"/>
          <p:cNvSpPr>
            <a:spLocks noGrp="1"/>
          </p:cNvSpPr>
          <p:nvPr>
            <p:ph type="sldNum" sz="quarter" idx="4"/>
          </p:nvPr>
        </p:nvSpPr>
        <p:spPr/>
        <p:txBody>
          <a:bodyPr/>
          <a:lstStyle/>
          <a:p>
            <a:fld id="{0F31DC1F-5561-484E-AB46-68C682854F61}" type="slidenum">
              <a:rPr lang="en-US" smtClean="0"/>
              <a:t>12</a:t>
            </a:fld>
            <a:endParaRPr lang="en-US" dirty="0"/>
          </a:p>
        </p:txBody>
      </p:sp>
      <p:pic>
        <p:nvPicPr>
          <p:cNvPr id="10" name="Picture 9">
            <a:extLst>
              <a:ext uri="{FF2B5EF4-FFF2-40B4-BE49-F238E27FC236}">
                <a16:creationId xmlns="" xmlns:a16="http://schemas.microsoft.com/office/drawing/2014/main" id="{917A98D8-E203-49CF-B030-2BC9E4EA859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28135" y="1718990"/>
            <a:ext cx="3963206" cy="3099470"/>
          </a:xfrm>
          <a:prstGeom prst="rect">
            <a:avLst/>
          </a:prstGeom>
          <a:noFill/>
        </p:spPr>
      </p:pic>
      <p:sp>
        <p:nvSpPr>
          <p:cNvPr id="11" name="Rectangle 10"/>
          <p:cNvSpPr/>
          <p:nvPr/>
        </p:nvSpPr>
        <p:spPr>
          <a:xfrm>
            <a:off x="4139109" y="1851670"/>
            <a:ext cx="4701068" cy="2339102"/>
          </a:xfrm>
          <a:prstGeom prst="rect">
            <a:avLst/>
          </a:prstGeom>
        </p:spPr>
        <p:txBody>
          <a:bodyPr wrap="square">
            <a:spAutoFit/>
          </a:bodyPr>
          <a:lstStyle/>
          <a:p>
            <a:r>
              <a:rPr lang="vi-VN" sz="2000" b="1">
                <a:latin typeface="Times New Roman" panose="02020603050405020304" pitchFamily="18" charset="0"/>
                <a:cs typeface="Times New Roman" panose="02020603050405020304" pitchFamily="18" charset="0"/>
              </a:rPr>
              <a:t>Lưới tính vùng nghiên cứu</a:t>
            </a:r>
            <a:r>
              <a:rPr lang="en-US" sz="2000" b="1">
                <a:latin typeface="Times New Roman" panose="02020603050405020304" pitchFamily="18" charset="0"/>
                <a:cs typeface="Times New Roman" panose="02020603050405020304" pitchFamily="18" charset="0"/>
              </a:rPr>
              <a:t/>
            </a:r>
            <a:br>
              <a:rPr lang="en-US" sz="2000" b="1">
                <a:latin typeface="Times New Roman" panose="02020603050405020304" pitchFamily="18" charset="0"/>
                <a:cs typeface="Times New Roman" panose="02020603050405020304" pitchFamily="18" charset="0"/>
              </a:rPr>
            </a:br>
            <a:r>
              <a:rPr lang="en-US" i="1">
                <a:latin typeface="Times New Roman" panose="02020603050405020304" pitchFamily="18" charset="0"/>
                <a:cs typeface="Times New Roman" panose="02020603050405020304" pitchFamily="18" charset="0"/>
              </a:rPr>
              <a:t/>
            </a:r>
            <a:br>
              <a:rPr lang="en-US" i="1">
                <a:latin typeface="Times New Roman" panose="02020603050405020304" pitchFamily="18" charset="0"/>
                <a:cs typeface="Times New Roman" panose="02020603050405020304" pitchFamily="18" charset="0"/>
              </a:rPr>
            </a:br>
            <a:r>
              <a:rPr lang="en-US" i="1">
                <a:latin typeface="Times New Roman" panose="02020603050405020304" pitchFamily="18" charset="0"/>
                <a:cs typeface="Times New Roman" panose="02020603050405020304" pitchFamily="18" charset="0"/>
              </a:rPr>
              <a:t>- </a:t>
            </a:r>
            <a:r>
              <a:rPr lang="en-US">
                <a:latin typeface="Times New Roman" pitchFamily="18" charset="0"/>
                <a:cs typeface="Times New Roman" pitchFamily="18" charset="0"/>
              </a:rPr>
              <a:t>Diện tích l</a:t>
            </a:r>
            <a:r>
              <a:rPr lang="vi-VN">
                <a:latin typeface="Times New Roman" pitchFamily="18" charset="0"/>
                <a:cs typeface="Times New Roman" pitchFamily="18" charset="0"/>
              </a:rPr>
              <a:t>ưới</a:t>
            </a:r>
            <a:r>
              <a:rPr lang="en-US">
                <a:latin typeface="Times New Roman" pitchFamily="18" charset="0"/>
                <a:cs typeface="Times New Roman" pitchFamily="18" charset="0"/>
              </a:rPr>
              <a:t> </a:t>
            </a:r>
            <a:r>
              <a:rPr lang="en-US" smtClean="0">
                <a:latin typeface="Times New Roman" pitchFamily="18" charset="0"/>
                <a:cs typeface="Times New Roman" pitchFamily="18" charset="0"/>
              </a:rPr>
              <a:t>tính khoảng 2400 km^2 được mở rộng ra phía biển khoảng 30 km và chạy dọc bờ biển 80km.</a:t>
            </a:r>
            <a:r>
              <a:rPr lang="en-US">
                <a:latin typeface="Times New Roman" pitchFamily="18" charset="0"/>
                <a:cs typeface="Times New Roman" pitchFamily="18" charset="0"/>
              </a:rPr>
              <a:t/>
            </a:r>
            <a:br>
              <a:rPr lang="en-US">
                <a:latin typeface="Times New Roman" pitchFamily="18" charset="0"/>
                <a:cs typeface="Times New Roman" pitchFamily="18" charset="0"/>
              </a:rPr>
            </a:br>
            <a:r>
              <a:rPr lang="en-US">
                <a:latin typeface="Times New Roman" pitchFamily="18" charset="0"/>
                <a:cs typeface="Times New Roman" pitchFamily="18" charset="0"/>
              </a:rPr>
              <a:t>- Khu vực l</a:t>
            </a:r>
            <a:r>
              <a:rPr lang="vi-VN">
                <a:latin typeface="Times New Roman" pitchFamily="18" charset="0"/>
                <a:cs typeface="Times New Roman" pitchFamily="18" charset="0"/>
              </a:rPr>
              <a:t>ưới</a:t>
            </a:r>
            <a:r>
              <a:rPr lang="en-US">
                <a:latin typeface="Times New Roman" pitchFamily="18" charset="0"/>
                <a:cs typeface="Times New Roman" pitchFamily="18" charset="0"/>
              </a:rPr>
              <a:t> tính </a:t>
            </a:r>
            <a:r>
              <a:rPr lang="vi-VN">
                <a:latin typeface="Times New Roman" pitchFamily="18" charset="0"/>
                <a:cs typeface="Times New Roman" pitchFamily="18" charset="0"/>
              </a:rPr>
              <a:t>được</a:t>
            </a:r>
            <a:r>
              <a:rPr lang="en-US">
                <a:latin typeface="Times New Roman" pitchFamily="18" charset="0"/>
                <a:cs typeface="Times New Roman" pitchFamily="18" charset="0"/>
              </a:rPr>
              <a:t> chia thành 3 vùng với mật </a:t>
            </a:r>
            <a:r>
              <a:rPr lang="vi-VN">
                <a:latin typeface="Times New Roman" pitchFamily="18" charset="0"/>
                <a:cs typeface="Times New Roman" pitchFamily="18" charset="0"/>
              </a:rPr>
              <a:t>độ</a:t>
            </a:r>
            <a:r>
              <a:rPr lang="en-US">
                <a:latin typeface="Times New Roman" pitchFamily="18" charset="0"/>
                <a:cs typeface="Times New Roman" pitchFamily="18" charset="0"/>
              </a:rPr>
              <a:t> ô l</a:t>
            </a:r>
            <a:r>
              <a:rPr lang="vi-VN">
                <a:latin typeface="Times New Roman" pitchFamily="18" charset="0"/>
                <a:cs typeface="Times New Roman" pitchFamily="18" charset="0"/>
              </a:rPr>
              <a:t>ưới</a:t>
            </a:r>
            <a:r>
              <a:rPr lang="en-US">
                <a:latin typeface="Times New Roman" pitchFamily="18" charset="0"/>
                <a:cs typeface="Times New Roman" pitchFamily="18" charset="0"/>
              </a:rPr>
              <a:t> th</a:t>
            </a:r>
            <a:r>
              <a:rPr lang="vi-VN">
                <a:latin typeface="Times New Roman" pitchFamily="18" charset="0"/>
                <a:cs typeface="Times New Roman" pitchFamily="18" charset="0"/>
              </a:rPr>
              <a:t>ư</a:t>
            </a:r>
            <a:r>
              <a:rPr lang="en-US">
                <a:latin typeface="Times New Roman" pitchFamily="18" charset="0"/>
                <a:cs typeface="Times New Roman" pitchFamily="18" charset="0"/>
              </a:rPr>
              <a:t>a dần từ vùng cửa sông ra phía biển</a:t>
            </a:r>
            <a:endParaRPr lang="en-US"/>
          </a:p>
        </p:txBody>
      </p:sp>
    </p:spTree>
    <p:extLst>
      <p:ext uri="{BB962C8B-B14F-4D97-AF65-F5344CB8AC3E}">
        <p14:creationId xmlns:p14="http://schemas.microsoft.com/office/powerpoint/2010/main" val="327199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CD0C0976-CED7-4ED3-9983-57675BAE3A93}"/>
              </a:ext>
            </a:extLst>
          </p:cNvPr>
          <p:cNvSpPr>
            <a:spLocks noGrp="1"/>
          </p:cNvSpPr>
          <p:nvPr>
            <p:ph type="title"/>
          </p:nvPr>
        </p:nvSpPr>
        <p:spPr>
          <a:xfrm>
            <a:off x="426211" y="-4904"/>
            <a:ext cx="7524328" cy="884466"/>
          </a:xfrm>
        </p:spPr>
        <p:txBody>
          <a:bodyPr>
            <a:normAutofit/>
          </a:bodyPr>
          <a:lstStyle/>
          <a:p>
            <a:r>
              <a:rPr lang="en-US" sz="3200" b="1" dirty="0" smtClean="0">
                <a:latin typeface="Times New Roman" panose="02020603050405020304" pitchFamily="18" charset="0"/>
                <a:cs typeface="Times New Roman" panose="02020603050405020304" pitchFamily="18" charset="0"/>
              </a:rPr>
              <a:t>4. KẾT </a:t>
            </a:r>
            <a:r>
              <a:rPr lang="en-US" sz="3200" b="1" dirty="0">
                <a:latin typeface="Times New Roman" panose="02020603050405020304" pitchFamily="18" charset="0"/>
                <a:cs typeface="Times New Roman" panose="02020603050405020304" pitchFamily="18" charset="0"/>
              </a:rPr>
              <a:t>QUẢ NGHIÊN CỨU</a:t>
            </a:r>
          </a:p>
        </p:txBody>
      </p:sp>
      <p:sp>
        <p:nvSpPr>
          <p:cNvPr id="6" name="Content Placeholder 5">
            <a:extLst>
              <a:ext uri="{FF2B5EF4-FFF2-40B4-BE49-F238E27FC236}">
                <a16:creationId xmlns="" xmlns:a16="http://schemas.microsoft.com/office/drawing/2014/main" id="{179DE7D8-8D59-4484-8509-690FDE5B9C60}"/>
              </a:ext>
            </a:extLst>
          </p:cNvPr>
          <p:cNvSpPr>
            <a:spLocks noGrp="1"/>
          </p:cNvSpPr>
          <p:nvPr>
            <p:ph idx="1"/>
          </p:nvPr>
        </p:nvSpPr>
        <p:spPr>
          <a:xfrm>
            <a:off x="6300192" y="936180"/>
            <a:ext cx="6912768" cy="460648"/>
          </a:xfrm>
        </p:spPr>
        <p:txBody>
          <a:bodyPr>
            <a:normAutofit/>
          </a:bodyPr>
          <a:lstStyle/>
          <a:p>
            <a:r>
              <a:rPr lang="vi-VN" b="1" i="1" dirty="0" smtClean="0">
                <a:latin typeface="Times New Roman" panose="02020603050405020304" pitchFamily="18" charset="0"/>
                <a:cs typeface="Times New Roman" panose="02020603050405020304" pitchFamily="18" charset="0"/>
              </a:rPr>
              <a:t>Tài </a:t>
            </a:r>
            <a:r>
              <a:rPr lang="vi-VN" b="1" i="1" dirty="0">
                <a:latin typeface="Times New Roman" panose="02020603050405020304" pitchFamily="18" charset="0"/>
                <a:cs typeface="Times New Roman" panose="02020603050405020304" pitchFamily="18" charset="0"/>
              </a:rPr>
              <a:t>liệu địa hình</a:t>
            </a:r>
            <a:endParaRPr lang="en-US" b="1" i="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 xmlns:a16="http://schemas.microsoft.com/office/drawing/2014/main" id="{57F4ED6B-BAC6-4207-BCA9-4080FAC52816}"/>
              </a:ext>
            </a:extLst>
          </p:cNvPr>
          <p:cNvSpPr>
            <a:spLocks noGrp="1"/>
          </p:cNvSpPr>
          <p:nvPr>
            <p:ph idx="10"/>
          </p:nvPr>
        </p:nvSpPr>
        <p:spPr>
          <a:xfrm>
            <a:off x="4737203" y="1182058"/>
            <a:ext cx="4155277" cy="3504341"/>
          </a:xfrm>
          <a:noFill/>
        </p:spPr>
        <p:txBody>
          <a:bodyPr>
            <a:normAutofit/>
          </a:bodyPr>
          <a:lstStyle/>
          <a:p>
            <a:pPr algn="just"/>
            <a:r>
              <a:rPr lang="vi-VN" sz="2000" dirty="0" smtClean="0">
                <a:solidFill>
                  <a:schemeClr val="tx1"/>
                </a:solidFill>
                <a:latin typeface="+mj-lt"/>
                <a:cs typeface="Times New Roman" panose="02020603050405020304" pitchFamily="18" charset="0"/>
              </a:rPr>
              <a:t>Địa </a:t>
            </a:r>
            <a:r>
              <a:rPr lang="vi-VN" sz="2000" dirty="0">
                <a:solidFill>
                  <a:schemeClr val="tx1"/>
                </a:solidFill>
                <a:latin typeface="+mj-lt"/>
                <a:cs typeface="Times New Roman" panose="02020603050405020304" pitchFamily="18" charset="0"/>
              </a:rPr>
              <a:t>hình khu vực nghiên </a:t>
            </a:r>
            <a:r>
              <a:rPr lang="vi-VN" sz="2000" dirty="0" smtClean="0">
                <a:solidFill>
                  <a:schemeClr val="tx1"/>
                </a:solidFill>
                <a:latin typeface="+mj-lt"/>
                <a:cs typeface="Times New Roman" panose="02020603050405020304" pitchFamily="18" charset="0"/>
              </a:rPr>
              <a:t>cứu </a:t>
            </a:r>
            <a:r>
              <a:rPr lang="vi-VN" sz="2000" dirty="0">
                <a:solidFill>
                  <a:schemeClr val="tx1"/>
                </a:solidFill>
                <a:latin typeface="+mj-lt"/>
                <a:cs typeface="Times New Roman" panose="02020603050405020304" pitchFamily="18" charset="0"/>
              </a:rPr>
              <a:t>được phân thành </a:t>
            </a:r>
            <a:r>
              <a:rPr lang="vi-VN" sz="2000" dirty="0" smtClean="0">
                <a:solidFill>
                  <a:schemeClr val="tx1"/>
                </a:solidFill>
                <a:latin typeface="+mj-lt"/>
                <a:cs typeface="Times New Roman" panose="02020603050405020304" pitchFamily="18" charset="0"/>
              </a:rPr>
              <a:t>2 </a:t>
            </a:r>
            <a:r>
              <a:rPr lang="vi-VN" sz="2000" dirty="0">
                <a:solidFill>
                  <a:schemeClr val="tx1"/>
                </a:solidFill>
                <a:latin typeface="+mj-lt"/>
                <a:cs typeface="Times New Roman" panose="02020603050405020304" pitchFamily="18" charset="0"/>
              </a:rPr>
              <a:t>tỷ lệ với </a:t>
            </a:r>
            <a:r>
              <a:rPr lang="vi-VN" sz="2000" dirty="0" smtClean="0">
                <a:solidFill>
                  <a:schemeClr val="tx1"/>
                </a:solidFill>
                <a:latin typeface="+mj-lt"/>
                <a:cs typeface="Times New Roman" panose="02020603050405020304" pitchFamily="18" charset="0"/>
              </a:rPr>
              <a:t>vùng </a:t>
            </a:r>
            <a:r>
              <a:rPr lang="vi-VN" sz="2000" dirty="0">
                <a:solidFill>
                  <a:schemeClr val="tx1"/>
                </a:solidFill>
                <a:latin typeface="+mj-lt"/>
                <a:cs typeface="Times New Roman" panose="02020603050405020304" pitchFamily="18" charset="0"/>
              </a:rPr>
              <a:t>cửa</a:t>
            </a:r>
            <a:r>
              <a:rPr lang="en-US" sz="2000" dirty="0">
                <a:solidFill>
                  <a:schemeClr val="tx1"/>
                </a:solidFill>
                <a:latin typeface="+mj-lt"/>
                <a:cs typeface="Times New Roman" panose="02020603050405020304" pitchFamily="18" charset="0"/>
              </a:rPr>
              <a:t> </a:t>
            </a:r>
            <a:r>
              <a:rPr lang="vi-VN" sz="2000" dirty="0" smtClean="0">
                <a:solidFill>
                  <a:schemeClr val="tx1"/>
                </a:solidFill>
                <a:latin typeface="+mj-lt"/>
                <a:cs typeface="Times New Roman" panose="02020603050405020304" pitchFamily="18" charset="0"/>
              </a:rPr>
              <a:t>sông </a:t>
            </a:r>
            <a:r>
              <a:rPr lang="vi-VN" sz="2000" dirty="0">
                <a:solidFill>
                  <a:schemeClr val="tx1"/>
                </a:solidFill>
                <a:latin typeface="+mj-lt"/>
                <a:cs typeface="Times New Roman" panose="02020603050405020304" pitchFamily="18" charset="0"/>
              </a:rPr>
              <a:t>ven biển tỷ lệ địa </a:t>
            </a:r>
            <a:r>
              <a:rPr lang="vi-VN" sz="2000" dirty="0" smtClean="0">
                <a:solidFill>
                  <a:schemeClr val="tx1"/>
                </a:solidFill>
                <a:latin typeface="+mj-lt"/>
                <a:cs typeface="Times New Roman" panose="02020603050405020304" pitchFamily="18" charset="0"/>
              </a:rPr>
              <a:t>hình</a:t>
            </a:r>
            <a:r>
              <a:rPr lang="en-US" sz="2000" dirty="0" smtClean="0">
                <a:solidFill>
                  <a:schemeClr val="tx1"/>
                </a:solidFill>
                <a:latin typeface="+mj-lt"/>
                <a:cs typeface="Times New Roman" panose="02020603050405020304" pitchFamily="18" charset="0"/>
              </a:rPr>
              <a:t> </a:t>
            </a:r>
            <a:r>
              <a:rPr lang="vi-VN" sz="2000" dirty="0" smtClean="0">
                <a:solidFill>
                  <a:schemeClr val="tx1"/>
                </a:solidFill>
                <a:latin typeface="+mj-lt"/>
                <a:cs typeface="Times New Roman" panose="02020603050405020304" pitchFamily="18" charset="0"/>
              </a:rPr>
              <a:t>1:10000 và </a:t>
            </a:r>
            <a:r>
              <a:rPr lang="vi-VN" sz="2000" dirty="0">
                <a:solidFill>
                  <a:schemeClr val="tx1"/>
                </a:solidFill>
                <a:latin typeface="+mj-lt"/>
                <a:cs typeface="Times New Roman" panose="02020603050405020304" pitchFamily="18" charset="0"/>
              </a:rPr>
              <a:t>vùng </a:t>
            </a:r>
            <a:r>
              <a:rPr lang="vi-VN" sz="2000" dirty="0" smtClean="0">
                <a:solidFill>
                  <a:schemeClr val="tx1"/>
                </a:solidFill>
                <a:latin typeface="+mj-lt"/>
                <a:cs typeface="Times New Roman" panose="02020603050405020304" pitchFamily="18" charset="0"/>
              </a:rPr>
              <a:t>ngoài </a:t>
            </a:r>
            <a:r>
              <a:rPr lang="vi-VN" sz="2000" dirty="0">
                <a:solidFill>
                  <a:schemeClr val="tx1"/>
                </a:solidFill>
                <a:latin typeface="+mj-lt"/>
                <a:cs typeface="Times New Roman" panose="02020603050405020304" pitchFamily="18" charset="0"/>
              </a:rPr>
              <a:t>khơi có tỷ lệ </a:t>
            </a:r>
            <a:r>
              <a:rPr lang="en-US" sz="2000" dirty="0" err="1" smtClean="0">
                <a:solidFill>
                  <a:schemeClr val="tx1"/>
                </a:solidFill>
                <a:latin typeface="Times New Roman" panose="02020603050405020304" pitchFamily="18" charset="0"/>
                <a:cs typeface="Times New Roman" panose="02020603050405020304" pitchFamily="18" charset="0"/>
              </a:rPr>
              <a:t>địa</a:t>
            </a:r>
            <a:r>
              <a:rPr lang="en-US" sz="2000" dirty="0" smtClean="0">
                <a:solidFill>
                  <a:schemeClr val="tx1"/>
                </a:solidFill>
                <a:latin typeface="+mj-lt"/>
                <a:cs typeface="Times New Roman" panose="02020603050405020304" pitchFamily="18" charset="0"/>
              </a:rPr>
              <a:t> </a:t>
            </a:r>
            <a:r>
              <a:rPr lang="vi-VN" sz="2000" dirty="0" smtClean="0">
                <a:solidFill>
                  <a:schemeClr val="tx1"/>
                </a:solidFill>
                <a:latin typeface="+mj-lt"/>
                <a:cs typeface="Times New Roman" panose="02020603050405020304" pitchFamily="18" charset="0"/>
              </a:rPr>
              <a:t>hình đạt 1:100000</a:t>
            </a:r>
            <a:r>
              <a:rPr lang="en-US" sz="2000" dirty="0">
                <a:solidFill>
                  <a:schemeClr val="tx1"/>
                </a:solidFill>
                <a:latin typeface="+mj-lt"/>
                <a:cs typeface="Times New Roman" panose="02020603050405020304" pitchFamily="18" charset="0"/>
              </a:rPr>
              <a:t> </a:t>
            </a:r>
            <a:r>
              <a:rPr lang="en-US" sz="2000" dirty="0" err="1" smtClean="0">
                <a:solidFill>
                  <a:schemeClr val="tx1"/>
                </a:solidFill>
                <a:latin typeface="Times New Roman" panose="02020603050405020304" pitchFamily="18" charset="0"/>
                <a:cs typeface="Times New Roman" panose="02020603050405020304" pitchFamily="18" charset="0"/>
              </a:rPr>
              <a:t>từ</a:t>
            </a:r>
            <a:r>
              <a:rPr lang="en-US" sz="2000" dirty="0" smtClean="0">
                <a:solidFill>
                  <a:schemeClr val="tx1"/>
                </a:solidFill>
                <a:latin typeface="+mj-lt"/>
                <a:cs typeface="Times New Roman" panose="02020603050405020304" pitchFamily="18" charset="0"/>
              </a:rPr>
              <a:t> </a:t>
            </a:r>
            <a:r>
              <a:rPr lang="vi-VN" sz="2000" dirty="0" smtClean="0">
                <a:solidFill>
                  <a:schemeClr val="tx1"/>
                </a:solidFill>
                <a:latin typeface="+mj-lt"/>
                <a:cs typeface="Times New Roman" panose="02020603050405020304" pitchFamily="18" charset="0"/>
              </a:rPr>
              <a:t>đề</a:t>
            </a:r>
            <a:r>
              <a:rPr lang="en-US" sz="2000" dirty="0">
                <a:solidFill>
                  <a:schemeClr val="tx1"/>
                </a:solidFill>
                <a:latin typeface="+mj-lt"/>
                <a:cs typeface="Times New Roman" panose="02020603050405020304" pitchFamily="18" charset="0"/>
              </a:rPr>
              <a:t> </a:t>
            </a:r>
            <a:r>
              <a:rPr lang="en-US" sz="2000" dirty="0" err="1" smtClean="0">
                <a:solidFill>
                  <a:schemeClr val="tx1"/>
                </a:solidFill>
                <a:latin typeface="Times New Roman" panose="02020603050405020304" pitchFamily="18" charset="0"/>
                <a:cs typeface="Times New Roman" panose="02020603050405020304" pitchFamily="18" charset="0"/>
              </a:rPr>
              <a:t>tài</a:t>
            </a:r>
            <a:r>
              <a:rPr lang="en-US" sz="2000" dirty="0" smtClean="0">
                <a:solidFill>
                  <a:schemeClr val="tx1"/>
                </a:solidFill>
                <a:latin typeface="+mj-lt"/>
                <a:cs typeface="Times New Roman" panose="02020603050405020304" pitchFamily="18" charset="0"/>
              </a:rPr>
              <a:t> “</a:t>
            </a:r>
            <a:r>
              <a:rPr lang="vi-VN" sz="2000" i="1" dirty="0" smtClean="0">
                <a:solidFill>
                  <a:schemeClr val="tx1"/>
                </a:solidFill>
                <a:latin typeface="+mj-lt"/>
              </a:rPr>
              <a:t>Lượng </a:t>
            </a:r>
            <a:r>
              <a:rPr lang="vi-VN" sz="2000" i="1" dirty="0">
                <a:solidFill>
                  <a:schemeClr val="tx1"/>
                </a:solidFill>
                <a:latin typeface="+mj-lt"/>
              </a:rPr>
              <a:t>giá kinh tế do xói lở, bồi tụ tại khu vực cửa </a:t>
            </a:r>
            <a:r>
              <a:rPr lang="vi-VN" sz="2000" i="1" dirty="0" smtClean="0">
                <a:solidFill>
                  <a:schemeClr val="tx1"/>
                </a:solidFill>
                <a:latin typeface="+mj-lt"/>
              </a:rPr>
              <a:t>sô</a:t>
            </a:r>
            <a:r>
              <a:rPr lang="en-US" sz="2000" i="1" dirty="0" smtClean="0">
                <a:solidFill>
                  <a:schemeClr val="tx1"/>
                </a:solidFill>
                <a:latin typeface="+mj-lt"/>
              </a:rPr>
              <a:t>n</a:t>
            </a:r>
            <a:r>
              <a:rPr lang="vi-VN" sz="2000" i="1" dirty="0" smtClean="0">
                <a:solidFill>
                  <a:schemeClr val="tx1"/>
                </a:solidFill>
                <a:latin typeface="+mj-lt"/>
              </a:rPr>
              <a:t>g </a:t>
            </a:r>
            <a:r>
              <a:rPr lang="vi-VN" sz="2000" i="1" dirty="0">
                <a:solidFill>
                  <a:schemeClr val="tx1"/>
                </a:solidFill>
                <a:latin typeface="+mj-lt"/>
              </a:rPr>
              <a:t>ven biển nhằm phục vụ công tác quản lý Nghiên cứu thí điểm tại Cửa Đại (Quảng Nam) và cửa Ninh Cơ (Nam Định</a:t>
            </a:r>
            <a:r>
              <a:rPr lang="vi-VN" sz="2000" dirty="0">
                <a:solidFill>
                  <a:schemeClr val="tx1"/>
                </a:solidFill>
                <a:latin typeface="+mj-lt"/>
              </a:rPr>
              <a:t>) của PGS.TS Nguyễn Ngọc </a:t>
            </a:r>
            <a:r>
              <a:rPr lang="vi-VN" sz="2000" dirty="0" smtClean="0">
                <a:solidFill>
                  <a:schemeClr val="tx1"/>
                </a:solidFill>
                <a:latin typeface="+mj-lt"/>
              </a:rPr>
              <a:t>Thanh</a:t>
            </a:r>
            <a:r>
              <a:rPr lang="en-US" sz="2000" dirty="0" smtClean="0">
                <a:solidFill>
                  <a:schemeClr val="tx1"/>
                </a:solidFill>
                <a:latin typeface="+mj-lt"/>
              </a:rPr>
              <a:t>”</a:t>
            </a:r>
            <a:r>
              <a:rPr lang="en-US" sz="2000" dirty="0" smtClean="0">
                <a:solidFill>
                  <a:schemeClr val="tx1"/>
                </a:solidFill>
                <a:latin typeface="+mj-lt"/>
                <a:cs typeface="Times New Roman" panose="02020603050405020304" pitchFamily="18" charset="0"/>
              </a:rPr>
              <a:t>.</a:t>
            </a:r>
            <a:endParaRPr lang="en-US" sz="2000" dirty="0">
              <a:solidFill>
                <a:schemeClr val="tx1"/>
              </a:solidFill>
              <a:latin typeface="+mj-lt"/>
              <a:cs typeface="Times New Roman" panose="02020603050405020304" pitchFamily="18" charset="0"/>
            </a:endParaRPr>
          </a:p>
        </p:txBody>
      </p:sp>
      <p:pic>
        <p:nvPicPr>
          <p:cNvPr id="8" name="Picture 7">
            <a:extLst>
              <a:ext uri="{FF2B5EF4-FFF2-40B4-BE49-F238E27FC236}">
                <a16:creationId xmlns="" xmlns:a16="http://schemas.microsoft.com/office/drawing/2014/main" id="{A85CEF6D-0B62-4B61-AC42-D216908ED1F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67544" y="1203598"/>
            <a:ext cx="4430767" cy="3096344"/>
          </a:xfrm>
          <a:prstGeom prst="rect">
            <a:avLst/>
          </a:prstGeom>
          <a:noFill/>
        </p:spPr>
      </p:pic>
      <p:sp>
        <p:nvSpPr>
          <p:cNvPr id="9" name="TextBox 8">
            <a:extLst>
              <a:ext uri="{FF2B5EF4-FFF2-40B4-BE49-F238E27FC236}">
                <a16:creationId xmlns="" xmlns:a16="http://schemas.microsoft.com/office/drawing/2014/main" id="{A1DF209D-2F5E-4F3C-B939-16905A370604}"/>
              </a:ext>
            </a:extLst>
          </p:cNvPr>
          <p:cNvSpPr txBox="1"/>
          <p:nvPr/>
        </p:nvSpPr>
        <p:spPr>
          <a:xfrm>
            <a:off x="1374970" y="4347192"/>
            <a:ext cx="2615913" cy="369332"/>
          </a:xfrm>
          <a:prstGeom prst="rect">
            <a:avLst/>
          </a:prstGeom>
          <a:noFill/>
        </p:spPr>
        <p:txBody>
          <a:bodyPr wrap="square" rtlCol="0">
            <a:spAutoFit/>
          </a:bodyPr>
          <a:lstStyle/>
          <a:p>
            <a:pPr algn="ctr"/>
            <a:r>
              <a:rPr lang="vi-VN" i="1" dirty="0">
                <a:latin typeface="Times New Roman" panose="02020603050405020304" pitchFamily="18" charset="0"/>
                <a:cs typeface="Times New Roman" panose="02020603050405020304" pitchFamily="18" charset="0"/>
              </a:rPr>
              <a:t>Địa hình vùng nghiên cứu</a:t>
            </a:r>
            <a:endParaRPr lang="en-US"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2"/>
          </p:nvPr>
        </p:nvSpPr>
        <p:spPr/>
        <p:txBody>
          <a:bodyPr/>
          <a:lstStyle/>
          <a:p>
            <a:r>
              <a:rPr lang="en-US" smtClean="0"/>
              <a:t>5/18/2018</a:t>
            </a:r>
            <a:endParaRPr lang="en-US" dirty="0"/>
          </a:p>
        </p:txBody>
      </p:sp>
      <p:sp>
        <p:nvSpPr>
          <p:cNvPr id="3" name="Footer Placeholder 2"/>
          <p:cNvSpPr>
            <a:spLocks noGrp="1"/>
          </p:cNvSpPr>
          <p:nvPr>
            <p:ph type="ftr" sz="quarter" idx="3"/>
          </p:nvPr>
        </p:nvSpPr>
        <p:spPr/>
        <p:txBody>
          <a:bodyPr/>
          <a:lstStyle/>
          <a:p>
            <a:r>
              <a:rPr lang="en-US" smtClean="0"/>
              <a:t>Báo cáo tổng kết nghiên cứu khoa học sinh viên</a:t>
            </a:r>
            <a:endParaRPr lang="en-US" dirty="0"/>
          </a:p>
        </p:txBody>
      </p:sp>
      <p:sp>
        <p:nvSpPr>
          <p:cNvPr id="4" name="Slide Number Placeholder 3"/>
          <p:cNvSpPr>
            <a:spLocks noGrp="1"/>
          </p:cNvSpPr>
          <p:nvPr>
            <p:ph type="sldNum" sz="quarter" idx="4"/>
          </p:nvPr>
        </p:nvSpPr>
        <p:spPr/>
        <p:txBody>
          <a:bodyPr/>
          <a:lstStyle/>
          <a:p>
            <a:fld id="{0F31DC1F-5561-484E-AB46-68C682854F61}" type="slidenum">
              <a:rPr lang="en-US" smtClean="0"/>
              <a:t>13</a:t>
            </a:fld>
            <a:endParaRPr lang="en-US" dirty="0"/>
          </a:p>
        </p:txBody>
      </p:sp>
    </p:spTree>
    <p:extLst>
      <p:ext uri="{BB962C8B-B14F-4D97-AF65-F5344CB8AC3E}">
        <p14:creationId xmlns:p14="http://schemas.microsoft.com/office/powerpoint/2010/main" val="254735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600"/>
                                        <p:tgtEl>
                                          <p:spTgt spid="9"/>
                                        </p:tgtEl>
                                      </p:cBhvr>
                                    </p:animEffect>
                                    <p:anim calcmode="lin" valueType="num">
                                      <p:cBhvr>
                                        <p:cTn id="18" dur="600" fill="hold"/>
                                        <p:tgtEl>
                                          <p:spTgt spid="9"/>
                                        </p:tgtEl>
                                        <p:attrNameLst>
                                          <p:attrName>ppt_x</p:attrName>
                                        </p:attrNameLst>
                                      </p:cBhvr>
                                      <p:tavLst>
                                        <p:tav tm="0">
                                          <p:val>
                                            <p:strVal val="#ppt_x"/>
                                          </p:val>
                                        </p:tav>
                                        <p:tav tm="100000">
                                          <p:val>
                                            <p:strVal val="#ppt_x"/>
                                          </p:val>
                                        </p:tav>
                                      </p:tavLst>
                                    </p:anim>
                                    <p:anim calcmode="lin" valueType="num">
                                      <p:cBhvr>
                                        <p:cTn id="19" dur="6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1561559-ADC2-43FD-905F-E5BBB31738BB}"/>
              </a:ext>
            </a:extLst>
          </p:cNvPr>
          <p:cNvSpPr>
            <a:spLocks noGrp="1"/>
          </p:cNvSpPr>
          <p:nvPr>
            <p:ph type="title"/>
          </p:nvPr>
        </p:nvSpPr>
        <p:spPr>
          <a:xfrm>
            <a:off x="539552" y="123478"/>
            <a:ext cx="5832648" cy="629768"/>
          </a:xfrm>
        </p:spPr>
        <p:txBody>
          <a:bodyPr>
            <a:normAutofit/>
          </a:bodyPr>
          <a:lstStyle/>
          <a:p>
            <a:r>
              <a:rPr lang="en-US" sz="3500" b="1" dirty="0" smtClean="0">
                <a:latin typeface="Times New Roman" panose="02020603050405020304" pitchFamily="18" charset="0"/>
                <a:cs typeface="Times New Roman" panose="02020603050405020304" pitchFamily="18" charset="0"/>
              </a:rPr>
              <a:t>4. KẾT </a:t>
            </a:r>
            <a:r>
              <a:rPr lang="en-US" sz="3500" b="1" dirty="0">
                <a:latin typeface="Times New Roman" panose="02020603050405020304" pitchFamily="18" charset="0"/>
                <a:cs typeface="Times New Roman" panose="02020603050405020304" pitchFamily="18" charset="0"/>
              </a:rPr>
              <a:t>QUẢ NGHIÊN CỨU</a:t>
            </a:r>
          </a:p>
        </p:txBody>
      </p:sp>
      <p:pic>
        <p:nvPicPr>
          <p:cNvPr id="8" name="Content Placeholder 7">
            <a:extLst>
              <a:ext uri="{FF2B5EF4-FFF2-40B4-BE49-F238E27FC236}">
                <a16:creationId xmlns="" xmlns:a16="http://schemas.microsoft.com/office/drawing/2014/main" id="{4B596855-B8A8-4E0C-AAEF-BE5D01590BB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044078" y="920084"/>
            <a:ext cx="4316570" cy="3296983"/>
          </a:xfrm>
          <a:prstGeom prst="rect">
            <a:avLst/>
          </a:prstGeom>
        </p:spPr>
      </p:pic>
      <p:sp>
        <p:nvSpPr>
          <p:cNvPr id="2" name="Text Placeholder 1"/>
          <p:cNvSpPr>
            <a:spLocks noGrp="1"/>
          </p:cNvSpPr>
          <p:nvPr>
            <p:ph type="body" sz="half" idx="2"/>
          </p:nvPr>
        </p:nvSpPr>
        <p:spPr>
          <a:xfrm>
            <a:off x="395536" y="1059582"/>
            <a:ext cx="3648542" cy="3626718"/>
          </a:xfrm>
        </p:spPr>
        <p:txBody>
          <a:bodyPr/>
          <a:lstStyle/>
          <a:p>
            <a:pPr algn="just"/>
            <a:r>
              <a:rPr lang="vi-VN" sz="2000" b="1" i="1" dirty="0">
                <a:latin typeface="Times New Roman" panose="02020603050405020304" pitchFamily="18" charset="0"/>
                <a:cs typeface="Times New Roman" panose="02020603050405020304" pitchFamily="18" charset="0"/>
              </a:rPr>
              <a:t>Điều kiện biên thủy lực</a:t>
            </a:r>
            <a:endParaRPr lang="en-US" sz="2000" b="1" i="1"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r>
              <a:rPr lang="vi-VN" sz="2000" dirty="0" smtClean="0">
                <a:latin typeface="Times New Roman" panose="02020603050405020304" pitchFamily="18" charset="0"/>
                <a:cs typeface="Times New Roman" panose="02020603050405020304" pitchFamily="18" charset="0"/>
              </a:rPr>
              <a:t>Điều </a:t>
            </a:r>
            <a:r>
              <a:rPr lang="vi-VN" sz="2000" dirty="0">
                <a:latin typeface="Times New Roman" panose="02020603050405020304" pitchFamily="18" charset="0"/>
                <a:cs typeface="Times New Roman" panose="02020603050405020304" pitchFamily="18" charset="0"/>
              </a:rPr>
              <a:t>kiện biên bao gồm biên </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đất và biên thủy lực:</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Biên thủy lực bao gồm biên phía biển và biên sông. </a:t>
            </a:r>
            <a:endParaRPr lang="en-US" sz="2000" dirty="0">
              <a:latin typeface="Times New Roman" panose="02020603050405020304" pitchFamily="18" charset="0"/>
              <a:cs typeface="Times New Roman" panose="02020603050405020304" pitchFamily="18" charset="0"/>
            </a:endParaRPr>
          </a:p>
          <a:p>
            <a:pPr algn="just"/>
            <a:endParaRPr lang="en-US" dirty="0"/>
          </a:p>
        </p:txBody>
      </p:sp>
      <p:sp>
        <p:nvSpPr>
          <p:cNvPr id="11" name="TextBox 10">
            <a:extLst>
              <a:ext uri="{FF2B5EF4-FFF2-40B4-BE49-F238E27FC236}">
                <a16:creationId xmlns="" xmlns:a16="http://schemas.microsoft.com/office/drawing/2014/main" id="{31F79B56-A891-45D6-BBBC-6BE00C0C0853}"/>
              </a:ext>
            </a:extLst>
          </p:cNvPr>
          <p:cNvSpPr txBox="1"/>
          <p:nvPr/>
        </p:nvSpPr>
        <p:spPr>
          <a:xfrm>
            <a:off x="4382778" y="4241693"/>
            <a:ext cx="3639169" cy="369332"/>
          </a:xfrm>
          <a:prstGeom prst="rect">
            <a:avLst/>
          </a:prstGeom>
          <a:noFill/>
        </p:spPr>
        <p:txBody>
          <a:bodyPr wrap="square" rtlCol="0">
            <a:spAutoFit/>
          </a:bodyPr>
          <a:lstStyle/>
          <a:p>
            <a:pPr algn="ctr"/>
            <a:r>
              <a:rPr lang="vi-VN" i="1" dirty="0">
                <a:latin typeface="Times New Roman" panose="02020603050405020304" pitchFamily="18" charset="0"/>
                <a:cs typeface="Times New Roman" panose="02020603050405020304" pitchFamily="18" charset="0"/>
              </a:rPr>
              <a:t> </a:t>
            </a:r>
            <a:r>
              <a:rPr lang="vi-VN" sz="1600" i="1" dirty="0">
                <a:latin typeface="Times New Roman" panose="02020603050405020304" pitchFamily="18" charset="0"/>
                <a:cs typeface="Times New Roman" panose="02020603050405020304" pitchFamily="18" charset="0"/>
              </a:rPr>
              <a:t>Biên miền tính toán nước dâng</a:t>
            </a:r>
            <a:endParaRPr lang="en-US" sz="16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US" smtClean="0"/>
              <a:t>5/18/2018</a:t>
            </a:r>
            <a:endParaRPr lang="en-US" dirty="0"/>
          </a:p>
        </p:txBody>
      </p:sp>
      <p:sp>
        <p:nvSpPr>
          <p:cNvPr id="4" name="Footer Placeholder 3"/>
          <p:cNvSpPr>
            <a:spLocks noGrp="1"/>
          </p:cNvSpPr>
          <p:nvPr>
            <p:ph type="ftr" sz="quarter" idx="3"/>
          </p:nvPr>
        </p:nvSpPr>
        <p:spPr/>
        <p:txBody>
          <a:bodyPr/>
          <a:lstStyle/>
          <a:p>
            <a:r>
              <a:rPr lang="en-US" smtClean="0"/>
              <a:t>Báo cáo tổng kết nghiên cứu khoa học sinh viên</a:t>
            </a:r>
            <a:endParaRPr lang="en-US" dirty="0"/>
          </a:p>
        </p:txBody>
      </p:sp>
      <p:sp>
        <p:nvSpPr>
          <p:cNvPr id="6" name="Slide Number Placeholder 5"/>
          <p:cNvSpPr>
            <a:spLocks noGrp="1"/>
          </p:cNvSpPr>
          <p:nvPr>
            <p:ph type="sldNum" sz="quarter" idx="4"/>
          </p:nvPr>
        </p:nvSpPr>
        <p:spPr/>
        <p:txBody>
          <a:bodyPr/>
          <a:lstStyle/>
          <a:p>
            <a:fld id="{0F31DC1F-5561-484E-AB46-68C682854F61}" type="slidenum">
              <a:rPr lang="en-US" smtClean="0"/>
              <a:t>14</a:t>
            </a:fld>
            <a:endParaRPr lang="en-US" dirty="0"/>
          </a:p>
        </p:txBody>
      </p:sp>
    </p:spTree>
    <p:extLst>
      <p:ext uri="{BB962C8B-B14F-4D97-AF65-F5344CB8AC3E}">
        <p14:creationId xmlns:p14="http://schemas.microsoft.com/office/powerpoint/2010/main" val="110891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30B2D98-A716-4BE0-BDA4-14C9B67E9AEE}"/>
              </a:ext>
            </a:extLst>
          </p:cNvPr>
          <p:cNvSpPr>
            <a:spLocks noGrp="1"/>
          </p:cNvSpPr>
          <p:nvPr>
            <p:ph type="title"/>
          </p:nvPr>
        </p:nvSpPr>
        <p:spPr>
          <a:xfrm>
            <a:off x="539552" y="0"/>
            <a:ext cx="8580217" cy="884466"/>
          </a:xfrm>
        </p:spPr>
        <p:txBody>
          <a:bodyPr>
            <a:normAutofit/>
          </a:bodyPr>
          <a:lstStyle/>
          <a:p>
            <a:r>
              <a:rPr lang="en-US" sz="3200" b="1" dirty="0" smtClean="0">
                <a:latin typeface="Times New Roman" panose="02020603050405020304" pitchFamily="18" charset="0"/>
                <a:cs typeface="Times New Roman" panose="02020603050405020304" pitchFamily="18" charset="0"/>
              </a:rPr>
              <a:t>4. KẾT </a:t>
            </a:r>
            <a:r>
              <a:rPr lang="en-US" sz="3200" b="1" dirty="0">
                <a:latin typeface="Times New Roman" panose="02020603050405020304" pitchFamily="18" charset="0"/>
                <a:cs typeface="Times New Roman" panose="02020603050405020304" pitchFamily="18" charset="0"/>
              </a:rPr>
              <a:t>QUẢ NGHIÊN CỨU</a:t>
            </a:r>
          </a:p>
        </p:txBody>
      </p:sp>
      <p:sp>
        <p:nvSpPr>
          <p:cNvPr id="6" name="Content Placeholder 5">
            <a:extLst>
              <a:ext uri="{FF2B5EF4-FFF2-40B4-BE49-F238E27FC236}">
                <a16:creationId xmlns="" xmlns:a16="http://schemas.microsoft.com/office/drawing/2014/main" id="{7C47D29B-F1A5-418C-B27D-1089BE21BF77}"/>
              </a:ext>
            </a:extLst>
          </p:cNvPr>
          <p:cNvSpPr>
            <a:spLocks noGrp="1"/>
          </p:cNvSpPr>
          <p:nvPr>
            <p:ph idx="1"/>
          </p:nvPr>
        </p:nvSpPr>
        <p:spPr>
          <a:xfrm>
            <a:off x="537282" y="631819"/>
            <a:ext cx="7968657" cy="460648"/>
          </a:xfrm>
        </p:spPr>
        <p:txBody>
          <a:bodyPr/>
          <a:lstStyle/>
          <a:p>
            <a:r>
              <a:rPr lang="en-US" b="1" i="1" dirty="0" err="1" smtClean="0">
                <a:latin typeface="Times New Roman" panose="02020603050405020304" pitchFamily="18" charset="0"/>
                <a:cs typeface="Times New Roman" panose="02020603050405020304" pitchFamily="18" charset="0"/>
              </a:rPr>
              <a:t>Số</a:t>
            </a:r>
            <a:r>
              <a:rPr lang="en-US" b="1" i="1" dirty="0" smtClean="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liệu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sóng</a:t>
            </a:r>
            <a:endParaRPr lang="en-US" b="1" i="1"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 xmlns:a16="http://schemas.microsoft.com/office/drawing/2014/main" id="{EA024B73-0C04-4C3C-B9C7-BD92589136FE}"/>
              </a:ext>
            </a:extLst>
          </p:cNvPr>
          <p:cNvSpPr>
            <a:spLocks noGrp="1"/>
          </p:cNvSpPr>
          <p:nvPr>
            <p:ph idx="10"/>
          </p:nvPr>
        </p:nvSpPr>
        <p:spPr>
          <a:xfrm>
            <a:off x="860291" y="4494565"/>
            <a:ext cx="3816424" cy="460648"/>
          </a:xfrm>
        </p:spPr>
        <p:txBody>
          <a:bodyPr/>
          <a:lstStyle/>
          <a:p>
            <a:r>
              <a:rPr lang="en-US" dirty="0">
                <a:solidFill>
                  <a:schemeClr val="tx1"/>
                </a:solidFill>
                <a:latin typeface="Times New Roman" panose="02020603050405020304" pitchFamily="18" charset="0"/>
                <a:cs typeface="Times New Roman" panose="02020603050405020304" pitchFamily="18" charset="0"/>
              </a:rPr>
              <a:t>a,</a:t>
            </a:r>
            <a:r>
              <a:rPr lang="vi-VN" dirty="0">
                <a:solidFill>
                  <a:schemeClr val="tx1"/>
                </a:solidFill>
                <a:latin typeface="Times New Roman" panose="02020603050405020304" pitchFamily="18" charset="0"/>
                <a:cs typeface="Times New Roman" panose="02020603050405020304" pitchFamily="18" charset="0"/>
              </a:rPr>
              <a:t>Thời kỳ gió mùa Đông Bắc </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 xmlns:a16="http://schemas.microsoft.com/office/drawing/2014/main" id="{62F286F2-750C-4432-9293-1500FCF708F0}"/>
              </a:ext>
            </a:extLst>
          </p:cNvPr>
          <p:cNvSpPr txBox="1"/>
          <p:nvPr/>
        </p:nvSpPr>
        <p:spPr>
          <a:xfrm>
            <a:off x="5571786" y="4459487"/>
            <a:ext cx="2934153" cy="307777"/>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b,Thời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kỳ</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gió</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mùa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Tây</a:t>
            </a: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Nam</a:t>
            </a:r>
            <a:endParaRPr lang="en-US" sz="1400" dirty="0">
              <a:latin typeface="Times New Roman" panose="02020603050405020304" pitchFamily="18" charset="0"/>
              <a:cs typeface="Times New Roman" panose="02020603050405020304" pitchFamily="18" charset="0"/>
            </a:endParaRPr>
          </a:p>
        </p:txBody>
      </p:sp>
      <p:pic>
        <p:nvPicPr>
          <p:cNvPr id="9" name="Picture 8" descr="D:\QUYNH\hoa song\ve hoa song_wrplot\thang 1.2017.png">
            <a:extLst>
              <a:ext uri="{FF2B5EF4-FFF2-40B4-BE49-F238E27FC236}">
                <a16:creationId xmlns="" xmlns:a16="http://schemas.microsoft.com/office/drawing/2014/main" id="{B91695D6-482E-4769-AC7D-9C4CF22E6C0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82822" y="1092467"/>
            <a:ext cx="3672408" cy="3424421"/>
          </a:xfrm>
          <a:prstGeom prst="rect">
            <a:avLst/>
          </a:prstGeom>
          <a:noFill/>
          <a:ln>
            <a:noFill/>
          </a:ln>
        </p:spPr>
      </p:pic>
      <p:pic>
        <p:nvPicPr>
          <p:cNvPr id="10" name="Picture 9" descr="D:\QUYNH\hoa song\ve hoa song_wrplot\thang 7.2017.png">
            <a:extLst>
              <a:ext uri="{FF2B5EF4-FFF2-40B4-BE49-F238E27FC236}">
                <a16:creationId xmlns="" xmlns:a16="http://schemas.microsoft.com/office/drawing/2014/main" id="{137043B3-50A2-4F78-AE62-8BC5A2053A5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16016" y="962755"/>
            <a:ext cx="3960440" cy="3402846"/>
          </a:xfrm>
          <a:prstGeom prst="rect">
            <a:avLst/>
          </a:prstGeom>
          <a:noFill/>
          <a:ln>
            <a:noFill/>
          </a:ln>
        </p:spPr>
      </p:pic>
      <p:sp>
        <p:nvSpPr>
          <p:cNvPr id="2" name="Rectangle 1"/>
          <p:cNvSpPr/>
          <p:nvPr/>
        </p:nvSpPr>
        <p:spPr>
          <a:xfrm>
            <a:off x="5879409" y="447924"/>
            <a:ext cx="3240360" cy="288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smtClean="0">
                <a:solidFill>
                  <a:schemeClr val="tx1"/>
                </a:solidFill>
                <a:latin typeface="Times New Roman" panose="02020603050405020304" pitchFamily="18" charset="0"/>
                <a:cs typeface="Times New Roman" panose="02020603050405020304" pitchFamily="18" charset="0"/>
              </a:rPr>
              <a:t>(</a:t>
            </a:r>
            <a:r>
              <a:rPr lang="en-US" sz="1200" i="1" dirty="0" err="1" smtClean="0">
                <a:solidFill>
                  <a:schemeClr val="tx1"/>
                </a:solidFill>
                <a:latin typeface="Times New Roman" panose="02020603050405020304" pitchFamily="18" charset="0"/>
                <a:cs typeface="Times New Roman" panose="02020603050405020304" pitchFamily="18" charset="0"/>
              </a:rPr>
              <a:t>Số</a:t>
            </a:r>
            <a:r>
              <a:rPr lang="en-US" sz="1200" i="1" dirty="0" smtClean="0">
                <a:solidFill>
                  <a:schemeClr val="tx1"/>
                </a:solidFill>
                <a:latin typeface="Times New Roman" panose="02020603050405020304" pitchFamily="18" charset="0"/>
                <a:cs typeface="Times New Roman" panose="02020603050405020304" pitchFamily="18" charset="0"/>
              </a:rPr>
              <a:t> </a:t>
            </a:r>
            <a:r>
              <a:rPr lang="en-US" sz="1200" i="1" dirty="0" err="1" smtClean="0">
                <a:solidFill>
                  <a:schemeClr val="tx1"/>
                </a:solidFill>
                <a:latin typeface="Times New Roman" panose="02020603050405020304" pitchFamily="18" charset="0"/>
                <a:cs typeface="Times New Roman" panose="02020603050405020304" pitchFamily="18" charset="0"/>
              </a:rPr>
              <a:t>liệu</a:t>
            </a:r>
            <a:r>
              <a:rPr lang="en-US" sz="1200" i="1" dirty="0">
                <a:solidFill>
                  <a:schemeClr val="tx1"/>
                </a:solidFill>
                <a:latin typeface="Times New Roman" panose="02020603050405020304" pitchFamily="18" charset="0"/>
                <a:cs typeface="Times New Roman" panose="02020603050405020304" pitchFamily="18" charset="0"/>
              </a:rPr>
              <a:t> </a:t>
            </a:r>
            <a:r>
              <a:rPr lang="en-US" sz="1200" i="1" dirty="0" err="1" smtClean="0">
                <a:solidFill>
                  <a:schemeClr val="tx1"/>
                </a:solidFill>
                <a:latin typeface="Times New Roman" panose="02020603050405020304" pitchFamily="18" charset="0"/>
                <a:cs typeface="Times New Roman" panose="02020603050405020304" pitchFamily="18" charset="0"/>
              </a:rPr>
              <a:t>sóng</a:t>
            </a:r>
            <a:r>
              <a:rPr lang="en-US" sz="1200" i="1" dirty="0" smtClean="0">
                <a:solidFill>
                  <a:schemeClr val="tx1"/>
                </a:solidFill>
                <a:latin typeface="Times New Roman" panose="02020603050405020304" pitchFamily="18" charset="0"/>
                <a:cs typeface="Times New Roman" panose="02020603050405020304" pitchFamily="18" charset="0"/>
              </a:rPr>
              <a:t> </a:t>
            </a:r>
            <a:r>
              <a:rPr lang="vi-VN" sz="1200" i="1" dirty="0" smtClean="0">
                <a:solidFill>
                  <a:schemeClr val="tx1"/>
                </a:solidFill>
                <a:latin typeface="Times New Roman" panose="02020603050405020304" pitchFamily="18" charset="0"/>
                <a:cs typeface="Times New Roman" panose="02020603050405020304" pitchFamily="18" charset="0"/>
              </a:rPr>
              <a:t>được</a:t>
            </a:r>
            <a:r>
              <a:rPr lang="en-US" sz="1200" i="1" dirty="0">
                <a:solidFill>
                  <a:schemeClr val="tx1"/>
                </a:solidFill>
                <a:latin typeface="Times New Roman" panose="02020603050405020304" pitchFamily="18" charset="0"/>
                <a:cs typeface="Times New Roman" panose="02020603050405020304" pitchFamily="18" charset="0"/>
              </a:rPr>
              <a:t> </a:t>
            </a:r>
            <a:r>
              <a:rPr lang="en-US" sz="1200" i="1" dirty="0" err="1" smtClean="0">
                <a:solidFill>
                  <a:schemeClr val="tx1"/>
                </a:solidFill>
                <a:latin typeface="Times New Roman" panose="02020603050405020304" pitchFamily="18" charset="0"/>
                <a:cs typeface="Times New Roman" panose="02020603050405020304" pitchFamily="18" charset="0"/>
              </a:rPr>
              <a:t>cung</a:t>
            </a:r>
            <a:r>
              <a:rPr lang="en-US" sz="1200" i="1" dirty="0">
                <a:solidFill>
                  <a:schemeClr val="tx1"/>
                </a:solidFill>
                <a:latin typeface="Times New Roman" panose="02020603050405020304" pitchFamily="18" charset="0"/>
                <a:cs typeface="Times New Roman" panose="02020603050405020304" pitchFamily="18" charset="0"/>
              </a:rPr>
              <a:t> </a:t>
            </a:r>
            <a:r>
              <a:rPr lang="en-US" sz="1200" i="1" dirty="0" err="1" smtClean="0">
                <a:solidFill>
                  <a:schemeClr val="tx1"/>
                </a:solidFill>
                <a:latin typeface="Times New Roman" panose="02020603050405020304" pitchFamily="18" charset="0"/>
                <a:cs typeface="Times New Roman" panose="02020603050405020304" pitchFamily="18" charset="0"/>
              </a:rPr>
              <a:t>cấp</a:t>
            </a:r>
            <a:r>
              <a:rPr lang="en-US" sz="1200" i="1" dirty="0">
                <a:solidFill>
                  <a:schemeClr val="tx1"/>
                </a:solidFill>
                <a:latin typeface="Times New Roman" panose="02020603050405020304" pitchFamily="18" charset="0"/>
                <a:cs typeface="Times New Roman" panose="02020603050405020304" pitchFamily="18" charset="0"/>
              </a:rPr>
              <a:t> </a:t>
            </a:r>
            <a:r>
              <a:rPr lang="en-US" sz="1200" i="1" dirty="0" err="1" smtClean="0">
                <a:solidFill>
                  <a:schemeClr val="tx1"/>
                </a:solidFill>
                <a:latin typeface="Times New Roman" panose="02020603050405020304" pitchFamily="18" charset="0"/>
                <a:cs typeface="Times New Roman" panose="02020603050405020304" pitchFamily="18" charset="0"/>
              </a:rPr>
              <a:t>bởi</a:t>
            </a:r>
            <a:r>
              <a:rPr lang="en-US" sz="1200" i="1" dirty="0">
                <a:solidFill>
                  <a:schemeClr val="tx1"/>
                </a:solidFill>
                <a:latin typeface="Times New Roman" panose="02020603050405020304" pitchFamily="18" charset="0"/>
                <a:cs typeface="Times New Roman" panose="02020603050405020304" pitchFamily="18" charset="0"/>
              </a:rPr>
              <a:t> </a:t>
            </a:r>
            <a:r>
              <a:rPr lang="en-US" sz="1200" i="1" dirty="0" err="1" smtClean="0">
                <a:solidFill>
                  <a:schemeClr val="tx1"/>
                </a:solidFill>
                <a:latin typeface="Times New Roman" panose="02020603050405020304" pitchFamily="18" charset="0"/>
                <a:cs typeface="Times New Roman" panose="02020603050405020304" pitchFamily="18" charset="0"/>
              </a:rPr>
              <a:t>Viện</a:t>
            </a:r>
            <a:r>
              <a:rPr lang="en-US" sz="1200" i="1" dirty="0">
                <a:solidFill>
                  <a:schemeClr val="tx1"/>
                </a:solidFill>
                <a:latin typeface="Times New Roman" panose="02020603050405020304" pitchFamily="18" charset="0"/>
                <a:cs typeface="Times New Roman" panose="02020603050405020304" pitchFamily="18" charset="0"/>
              </a:rPr>
              <a:t> </a:t>
            </a:r>
            <a:r>
              <a:rPr lang="en-US" sz="1200" i="1" dirty="0" err="1" smtClean="0">
                <a:solidFill>
                  <a:schemeClr val="tx1"/>
                </a:solidFill>
                <a:latin typeface="Times New Roman" panose="02020603050405020304" pitchFamily="18" charset="0"/>
                <a:cs typeface="Times New Roman" panose="02020603050405020304" pitchFamily="18" charset="0"/>
              </a:rPr>
              <a:t>nghiên</a:t>
            </a:r>
            <a:r>
              <a:rPr lang="en-US" sz="1200" i="1" dirty="0">
                <a:solidFill>
                  <a:schemeClr val="tx1"/>
                </a:solidFill>
                <a:latin typeface="Times New Roman" panose="02020603050405020304" pitchFamily="18" charset="0"/>
                <a:cs typeface="Times New Roman" panose="02020603050405020304" pitchFamily="18" charset="0"/>
              </a:rPr>
              <a:t> </a:t>
            </a:r>
            <a:r>
              <a:rPr lang="en-US" sz="1200" i="1" dirty="0" err="1" smtClean="0">
                <a:solidFill>
                  <a:schemeClr val="tx1"/>
                </a:solidFill>
                <a:latin typeface="Times New Roman" panose="02020603050405020304" pitchFamily="18" charset="0"/>
                <a:cs typeface="Times New Roman" panose="02020603050405020304" pitchFamily="18" charset="0"/>
              </a:rPr>
              <a:t>cứu</a:t>
            </a:r>
            <a:r>
              <a:rPr lang="en-US" sz="1200" i="1" dirty="0">
                <a:solidFill>
                  <a:schemeClr val="tx1"/>
                </a:solidFill>
                <a:latin typeface="Times New Roman" panose="02020603050405020304" pitchFamily="18" charset="0"/>
                <a:cs typeface="Times New Roman" panose="02020603050405020304" pitchFamily="18" charset="0"/>
              </a:rPr>
              <a:t> </a:t>
            </a:r>
            <a:r>
              <a:rPr lang="en-US" sz="1200" i="1" dirty="0" err="1" smtClean="0">
                <a:solidFill>
                  <a:schemeClr val="tx1"/>
                </a:solidFill>
                <a:latin typeface="Times New Roman" panose="02020603050405020304" pitchFamily="18" charset="0"/>
                <a:cs typeface="Times New Roman" panose="02020603050405020304" pitchFamily="18" charset="0"/>
              </a:rPr>
              <a:t>biển</a:t>
            </a:r>
            <a:r>
              <a:rPr lang="en-US" sz="1200" i="1" dirty="0">
                <a:solidFill>
                  <a:schemeClr val="tx1"/>
                </a:solidFill>
                <a:latin typeface="Times New Roman" panose="02020603050405020304" pitchFamily="18" charset="0"/>
                <a:cs typeface="Times New Roman" panose="02020603050405020304" pitchFamily="18" charset="0"/>
              </a:rPr>
              <a:t> </a:t>
            </a:r>
            <a:r>
              <a:rPr lang="en-US" sz="1200" i="1" dirty="0" err="1" smtClean="0">
                <a:solidFill>
                  <a:schemeClr val="tx1"/>
                </a:solidFill>
                <a:latin typeface="Times New Roman" panose="02020603050405020304" pitchFamily="18" charset="0"/>
                <a:cs typeface="Times New Roman" panose="02020603050405020304" pitchFamily="18" charset="0"/>
              </a:rPr>
              <a:t>và</a:t>
            </a:r>
            <a:r>
              <a:rPr lang="en-US" sz="1200" i="1" dirty="0">
                <a:solidFill>
                  <a:schemeClr val="tx1"/>
                </a:solidFill>
                <a:latin typeface="Times New Roman" panose="02020603050405020304" pitchFamily="18" charset="0"/>
                <a:cs typeface="Times New Roman" panose="02020603050405020304" pitchFamily="18" charset="0"/>
              </a:rPr>
              <a:t> </a:t>
            </a:r>
            <a:r>
              <a:rPr lang="en-US" sz="1200" i="1" dirty="0" err="1" smtClean="0">
                <a:solidFill>
                  <a:schemeClr val="tx1"/>
                </a:solidFill>
                <a:latin typeface="Times New Roman" panose="02020603050405020304" pitchFamily="18" charset="0"/>
                <a:cs typeface="Times New Roman" panose="02020603050405020304" pitchFamily="18" charset="0"/>
              </a:rPr>
              <a:t>hải</a:t>
            </a:r>
            <a:r>
              <a:rPr lang="en-US" sz="1200" i="1" dirty="0">
                <a:solidFill>
                  <a:schemeClr val="tx1"/>
                </a:solidFill>
                <a:latin typeface="Times New Roman" panose="02020603050405020304" pitchFamily="18" charset="0"/>
                <a:cs typeface="Times New Roman" panose="02020603050405020304" pitchFamily="18" charset="0"/>
              </a:rPr>
              <a:t> </a:t>
            </a:r>
            <a:r>
              <a:rPr lang="en-US" sz="1200" i="1" dirty="0" err="1" smtClean="0">
                <a:solidFill>
                  <a:schemeClr val="tx1"/>
                </a:solidFill>
                <a:latin typeface="Times New Roman" panose="02020603050405020304" pitchFamily="18" charset="0"/>
                <a:cs typeface="Times New Roman" panose="02020603050405020304" pitchFamily="18" charset="0"/>
              </a:rPr>
              <a:t>đảo</a:t>
            </a:r>
            <a:r>
              <a:rPr lang="en-US" sz="1200" i="1" dirty="0">
                <a:solidFill>
                  <a:schemeClr val="tx1"/>
                </a:solidFill>
                <a:latin typeface="Times New Roman" panose="02020603050405020304" pitchFamily="18" charset="0"/>
                <a:cs typeface="Times New Roman" panose="02020603050405020304" pitchFamily="18" charset="0"/>
              </a:rPr>
              <a:t>, </a:t>
            </a:r>
            <a:r>
              <a:rPr lang="en-US" sz="1200" i="1" dirty="0" err="1" smtClean="0">
                <a:solidFill>
                  <a:schemeClr val="tx1"/>
                </a:solidFill>
                <a:latin typeface="Times New Roman" panose="02020603050405020304" pitchFamily="18" charset="0"/>
                <a:cs typeface="Times New Roman" panose="02020603050405020304" pitchFamily="18" charset="0"/>
              </a:rPr>
              <a:t>năm</a:t>
            </a:r>
            <a:r>
              <a:rPr lang="en-US" sz="1200" i="1" dirty="0" smtClean="0">
                <a:solidFill>
                  <a:schemeClr val="tx1"/>
                </a:solidFill>
                <a:latin typeface="Times New Roman" panose="02020603050405020304" pitchFamily="18" charset="0"/>
                <a:cs typeface="Times New Roman" panose="02020603050405020304" pitchFamily="18" charset="0"/>
              </a:rPr>
              <a:t> 2017)</a:t>
            </a:r>
            <a:endParaRPr lang="en-US" sz="1200" i="1"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2"/>
          </p:nvPr>
        </p:nvSpPr>
        <p:spPr/>
        <p:txBody>
          <a:bodyPr/>
          <a:lstStyle/>
          <a:p>
            <a:r>
              <a:rPr lang="en-US" smtClean="0"/>
              <a:t>5/18/2018</a:t>
            </a:r>
            <a:endParaRPr lang="en-US" dirty="0"/>
          </a:p>
        </p:txBody>
      </p:sp>
      <p:sp>
        <p:nvSpPr>
          <p:cNvPr id="4" name="Footer Placeholder 3"/>
          <p:cNvSpPr>
            <a:spLocks noGrp="1"/>
          </p:cNvSpPr>
          <p:nvPr>
            <p:ph type="ftr" sz="quarter" idx="3"/>
          </p:nvPr>
        </p:nvSpPr>
        <p:spPr/>
        <p:txBody>
          <a:bodyPr/>
          <a:lstStyle/>
          <a:p>
            <a:r>
              <a:rPr lang="en-US" smtClean="0"/>
              <a:t>Báo cáo tổng kết nghiên cứu khoa học sinh viên</a:t>
            </a:r>
            <a:endParaRPr lang="en-US" dirty="0"/>
          </a:p>
        </p:txBody>
      </p:sp>
      <p:sp>
        <p:nvSpPr>
          <p:cNvPr id="11" name="Slide Number Placeholder 10"/>
          <p:cNvSpPr>
            <a:spLocks noGrp="1"/>
          </p:cNvSpPr>
          <p:nvPr>
            <p:ph type="sldNum" sz="quarter" idx="4"/>
          </p:nvPr>
        </p:nvSpPr>
        <p:spPr/>
        <p:txBody>
          <a:bodyPr/>
          <a:lstStyle/>
          <a:p>
            <a:fld id="{0F31DC1F-5561-484E-AB46-68C682854F61}" type="slidenum">
              <a:rPr lang="en-US" smtClean="0"/>
              <a:t>15</a:t>
            </a:fld>
            <a:endParaRPr lang="en-US" dirty="0"/>
          </a:p>
        </p:txBody>
      </p:sp>
    </p:spTree>
    <p:extLst>
      <p:ext uri="{BB962C8B-B14F-4D97-AF65-F5344CB8AC3E}">
        <p14:creationId xmlns:p14="http://schemas.microsoft.com/office/powerpoint/2010/main" val="161088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randombar(horizontal)">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71E41E2D-60AF-47B5-8A14-F1F8DDF7AE7C}"/>
              </a:ext>
            </a:extLst>
          </p:cNvPr>
          <p:cNvSpPr>
            <a:spLocks noGrp="1"/>
          </p:cNvSpPr>
          <p:nvPr>
            <p:ph type="title"/>
          </p:nvPr>
        </p:nvSpPr>
        <p:spPr>
          <a:xfrm>
            <a:off x="323528" y="0"/>
            <a:ext cx="8820472" cy="884466"/>
          </a:xfrm>
        </p:spPr>
        <p:txBody>
          <a:bodyPr>
            <a:normAutofit/>
          </a:bodyPr>
          <a:lstStyle/>
          <a:p>
            <a:r>
              <a:rPr lang="en-US" sz="3500" dirty="0" smtClean="0">
                <a:solidFill>
                  <a:schemeClr val="tx1"/>
                </a:solidFill>
                <a:latin typeface="Times New Roman" panose="02020603050405020304" pitchFamily="18" charset="0"/>
                <a:cs typeface="Times New Roman" panose="02020603050405020304" pitchFamily="18" charset="0"/>
              </a:rPr>
              <a:t>4. KẾT </a:t>
            </a:r>
            <a:r>
              <a:rPr lang="en-US" sz="3500" dirty="0">
                <a:solidFill>
                  <a:schemeClr val="tx1"/>
                </a:solidFill>
                <a:latin typeface="Times New Roman" panose="02020603050405020304" pitchFamily="18" charset="0"/>
                <a:cs typeface="Times New Roman" panose="02020603050405020304" pitchFamily="18" charset="0"/>
              </a:rPr>
              <a:t>QUẢ NGHIÊN CỨU</a:t>
            </a:r>
          </a:p>
        </p:txBody>
      </p:sp>
      <p:sp>
        <p:nvSpPr>
          <p:cNvPr id="6" name="Content Placeholder 5">
            <a:extLst>
              <a:ext uri="{FF2B5EF4-FFF2-40B4-BE49-F238E27FC236}">
                <a16:creationId xmlns="" xmlns:a16="http://schemas.microsoft.com/office/drawing/2014/main" id="{1ACCE1FF-9ECE-4512-AC1B-F18A53D92A3B}"/>
              </a:ext>
            </a:extLst>
          </p:cNvPr>
          <p:cNvSpPr>
            <a:spLocks noGrp="1"/>
          </p:cNvSpPr>
          <p:nvPr>
            <p:ph idx="1"/>
          </p:nvPr>
        </p:nvSpPr>
        <p:spPr>
          <a:xfrm>
            <a:off x="395536" y="699542"/>
            <a:ext cx="8496944" cy="460648"/>
          </a:xfrm>
        </p:spPr>
        <p:txBody>
          <a:bodyPr/>
          <a:lstStyle/>
          <a:p>
            <a:r>
              <a:rPr lang="vi-VN" b="1" i="1" dirty="0" smtClean="0">
                <a:solidFill>
                  <a:schemeClr val="tx1"/>
                </a:solidFill>
                <a:latin typeface="Times New Roman" panose="02020603050405020304" pitchFamily="18" charset="0"/>
                <a:cs typeface="Times New Roman" panose="02020603050405020304" pitchFamily="18" charset="0"/>
              </a:rPr>
              <a:t>Hiệu </a:t>
            </a:r>
            <a:r>
              <a:rPr lang="vi-VN" b="1" i="1" dirty="0">
                <a:solidFill>
                  <a:schemeClr val="tx1"/>
                </a:solidFill>
                <a:latin typeface="Times New Roman" panose="02020603050405020304" pitchFamily="18" charset="0"/>
                <a:cs typeface="Times New Roman" panose="02020603050405020304" pitchFamily="18" charset="0"/>
              </a:rPr>
              <a:t>chỉnh và kiểm định mô hình.</a:t>
            </a:r>
            <a:endParaRPr lang="en-US" b="1" i="1" dirty="0">
              <a:solidFill>
                <a:schemeClr val="tx1"/>
              </a:solidFill>
              <a:latin typeface="Times New Roman" panose="02020603050405020304" pitchFamily="18" charset="0"/>
              <a:cs typeface="Times New Roman" panose="02020603050405020304" pitchFamily="18" charset="0"/>
            </a:endParaRPr>
          </a:p>
        </p:txBody>
      </p:sp>
      <p:sp>
        <p:nvSpPr>
          <p:cNvPr id="2" name="Content Placeholder 1"/>
          <p:cNvSpPr>
            <a:spLocks noGrp="1"/>
          </p:cNvSpPr>
          <p:nvPr>
            <p:ph idx="10"/>
          </p:nvPr>
        </p:nvSpPr>
        <p:spPr>
          <a:xfrm>
            <a:off x="251520" y="1275607"/>
            <a:ext cx="8651304" cy="3528392"/>
          </a:xfrm>
        </p:spPr>
        <p:txBody>
          <a:bodyPr>
            <a:normAutofit/>
          </a:bodyPr>
          <a:lstStyle/>
          <a:p>
            <a:r>
              <a:rPr lang="en-US" sz="1500" i="1" dirty="0">
                <a:solidFill>
                  <a:schemeClr val="tx1"/>
                </a:solidFill>
                <a:latin typeface="Times New Roman" panose="02020603050405020304" pitchFamily="18" charset="0"/>
                <a:cs typeface="Times New Roman" panose="02020603050405020304" pitchFamily="18" charset="0"/>
              </a:rPr>
              <a:t>a. </a:t>
            </a:r>
            <a:r>
              <a:rPr lang="vi-VN" sz="1500" i="1" dirty="0">
                <a:solidFill>
                  <a:schemeClr val="tx1"/>
                </a:solidFill>
                <a:latin typeface="Times New Roman" panose="02020603050405020304" pitchFamily="18" charset="0"/>
                <a:cs typeface="Times New Roman" panose="02020603050405020304" pitchFamily="18" charset="0"/>
              </a:rPr>
              <a:t>Hiệu chỉnh mô </a:t>
            </a:r>
            <a:r>
              <a:rPr lang="vi-VN" sz="1500" i="1" dirty="0" smtClean="0">
                <a:solidFill>
                  <a:schemeClr val="tx1"/>
                </a:solidFill>
                <a:latin typeface="Times New Roman" panose="02020603050405020304" pitchFamily="18" charset="0"/>
                <a:cs typeface="Times New Roman" panose="02020603050405020304" pitchFamily="18" charset="0"/>
              </a:rPr>
              <a:t>hình</a:t>
            </a:r>
            <a:endParaRPr lang="en-US" sz="1500" dirty="0">
              <a:solidFill>
                <a:schemeClr val="tx1"/>
              </a:solidFill>
              <a:latin typeface="Times New Roman" panose="02020603050405020304" pitchFamily="18" charset="0"/>
              <a:cs typeface="Times New Roman" panose="02020603050405020304" pitchFamily="18" charset="0"/>
            </a:endParaRPr>
          </a:p>
          <a:p>
            <a:r>
              <a:rPr lang="vi-VN" sz="1500" u="sng"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Bước 1: </a:t>
            </a:r>
            <a:r>
              <a:rPr lang="vi-VN" sz="15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Giả thiết bộ thông số (chủ yếu là độ nhám), điều kiện ban đầu.</a:t>
            </a:r>
            <a:endParaRPr lang="en-US" sz="15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vi-VN" sz="1500" u="sng"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Bước 2: </a:t>
            </a:r>
            <a:r>
              <a:rPr lang="vi-VN" sz="15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Sau khi đã có bộ thông số giả thiết, tiến hành chạy mô hình.</a:t>
            </a:r>
            <a:endParaRPr lang="en-US" sz="15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vi-VN" sz="1500" u="sng"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Bước 3: </a:t>
            </a:r>
            <a:r>
              <a:rPr lang="vi-VN" sz="15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So sánh kết quả tính toán với số liệu thực đo tại các trạm có số liệu đo đạc lưu lượng và mực nước.</a:t>
            </a:r>
            <a:r>
              <a:rPr lang="en-US" sz="15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15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Việc so sánh này thông qua tính toán chỉ tiêu Nash và biểu diễn trực quan bằng biểu đồ hai đường quá trình tính toán và thực đo. </a:t>
            </a:r>
            <a:endParaRPr lang="en-US" sz="15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buClrTx/>
              <a:buSzTx/>
              <a:tabLst>
                <a:tab pos="457200" algn="l"/>
                <a:tab pos="1295400" algn="l"/>
              </a:tabLst>
            </a:pPr>
            <a:r>
              <a:rPr lang="en-US" altLang="en-US" sz="15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p>
          <a:p>
            <a:pPr lvl="0" algn="just" eaLnBrk="0" fontAlgn="base" hangingPunct="0">
              <a:spcBef>
                <a:spcPct val="0"/>
              </a:spcBef>
              <a:spcAft>
                <a:spcPct val="0"/>
              </a:spcAft>
              <a:buClrTx/>
              <a:buSzTx/>
              <a:tabLst>
                <a:tab pos="457200" algn="l"/>
                <a:tab pos="1295400" algn="l"/>
              </a:tabLst>
            </a:pPr>
            <a:r>
              <a:rPr lang="en-US" altLang="en-US" sz="15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altLang="en-US" sz="15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Nash </a:t>
            </a:r>
            <a:r>
              <a:rPr lang="vi-VN" altLang="en-US" sz="15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1 - </a:t>
            </a:r>
            <a:r>
              <a:rPr lang="en-US" altLang="en-US" sz="15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altLang="en-US" sz="15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Xo,i</a:t>
            </a:r>
            <a:r>
              <a:rPr lang="vi-VN" altLang="en-US" sz="15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Giá trị thực </a:t>
            </a:r>
            <a:r>
              <a:rPr lang="vi-VN" altLang="en-US" sz="15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đo</a:t>
            </a:r>
            <a:endParaRPr lang="en-US" altLang="en-US" sz="15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buClrTx/>
              <a:buSzTx/>
              <a:tabLst>
                <a:tab pos="457200" algn="l"/>
                <a:tab pos="1295400" algn="l"/>
              </a:tabLst>
            </a:pPr>
            <a:r>
              <a:rPr lang="en-US" altLang="en-US" sz="1500" dirty="0" smtClean="0">
                <a:solidFill>
                  <a:schemeClr val="tx1"/>
                </a:solidFill>
                <a:latin typeface="Times New Roman" panose="02020603050405020304" pitchFamily="18" charset="0"/>
                <a:cs typeface="Times New Roman" panose="02020603050405020304" pitchFamily="18" charset="0"/>
              </a:rPr>
              <a:t>							</a:t>
            </a:r>
            <a:r>
              <a:rPr lang="vi-VN" altLang="en-US" sz="15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Xs,i</a:t>
            </a:r>
            <a:r>
              <a:rPr lang="vi-VN" altLang="en-US" sz="15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Giá trị tính toán hoặc mô phỏng.</a:t>
            </a:r>
            <a:endParaRPr lang="en-US" altLang="en-US" sz="1500" dirty="0">
              <a:solidFill>
                <a:schemeClr val="tx1"/>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buClrTx/>
              <a:buSzTx/>
              <a:tabLst>
                <a:tab pos="457200" algn="l"/>
                <a:tab pos="1295400" algn="l"/>
              </a:tabLst>
            </a:pPr>
            <a:r>
              <a:rPr lang="en-US" altLang="en-US" sz="1500" dirty="0" smtClean="0">
                <a:solidFill>
                  <a:schemeClr val="tx1"/>
                </a:solidFill>
                <a:latin typeface="Times New Roman" panose="02020603050405020304" pitchFamily="18" charset="0"/>
                <a:cs typeface="Times New Roman" panose="02020603050405020304" pitchFamily="18" charset="0"/>
              </a:rPr>
              <a:t>						 	      </a:t>
            </a:r>
            <a:r>
              <a:rPr lang="vi-VN" altLang="en-US" sz="15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altLang="en-US" sz="15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Giá trị thực đo trung bình</a:t>
            </a:r>
            <a:endParaRPr lang="vi-VN" altLang="en-US" sz="1500" dirty="0">
              <a:solidFill>
                <a:schemeClr val="tx1"/>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buClrTx/>
              <a:buSzTx/>
              <a:tabLst>
                <a:tab pos="457200" algn="l"/>
                <a:tab pos="1295400" algn="l"/>
              </a:tabLst>
            </a:pPr>
            <a:endParaRPr lang="en-US" altLang="en-US" sz="1500" dirty="0">
              <a:solidFill>
                <a:schemeClr val="tx1"/>
              </a:solidFill>
              <a:latin typeface="Times New Roman" panose="02020603050405020304" pitchFamily="18" charset="0"/>
              <a:cs typeface="Times New Roman" panose="02020603050405020304" pitchFamily="18" charset="0"/>
            </a:endParaRPr>
          </a:p>
          <a:p>
            <a:r>
              <a:rPr lang="vi-VN" sz="1500" u="sng"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Bước </a:t>
            </a:r>
            <a:r>
              <a:rPr lang="vi-VN" sz="1500" u="sng"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4: </a:t>
            </a:r>
            <a:r>
              <a:rPr lang="vi-VN" sz="15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Nếu kết quả so sánh tốt thì dừng hiệu chỉnh và lưu bộ thông số. Nếu kết quả không đạt, tiến hành phân tích đánh giá sai lệch, sau đó tiếp tục hiệu chỉnh lại bộ thông số</a:t>
            </a:r>
            <a:r>
              <a:rPr lang="vi-VN" sz="15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15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 xmlns:a16="http://schemas.microsoft.com/office/drawing/2014/main" id="{4B0E6C34-2BA6-4A76-900B-5F930ED3B5FB}"/>
              </a:ext>
            </a:extLst>
          </p:cNvPr>
          <p:cNvSpPr txBox="1"/>
          <p:nvPr/>
        </p:nvSpPr>
        <p:spPr>
          <a:xfrm>
            <a:off x="4414741" y="4158811"/>
            <a:ext cx="106196" cy="369332"/>
          </a:xfrm>
          <a:prstGeom prst="rect">
            <a:avLst/>
          </a:prstGeom>
          <a:noFill/>
        </p:spPr>
        <p:txBody>
          <a:bodyPr wrap="square" rtlCol="0">
            <a:spAutoFit/>
          </a:bodyPr>
          <a:lstStyle/>
          <a:p>
            <a:endParaRPr lang="en-US">
              <a:latin typeface="Times New Roman" panose="02020603050405020304" pitchFamily="18" charset="0"/>
              <a:cs typeface="Times New Roman" panose="02020603050405020304"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188288764"/>
              </p:ext>
            </p:extLst>
          </p:nvPr>
        </p:nvGraphicFramePr>
        <p:xfrm>
          <a:off x="2843808" y="2974454"/>
          <a:ext cx="1104900" cy="533400"/>
        </p:xfrm>
        <a:graphic>
          <a:graphicData uri="http://schemas.openxmlformats.org/presentationml/2006/ole">
            <mc:AlternateContent xmlns:mc="http://schemas.openxmlformats.org/markup-compatibility/2006">
              <mc:Choice xmlns:v="urn:schemas-microsoft-com:vml" Requires="v">
                <p:oleObj spid="_x0000_s2164" name="Equation" r:id="rId3" imgW="1117115" imgH="545863" progId="Equation.DSMT4">
                  <p:embed/>
                </p:oleObj>
              </mc:Choice>
              <mc:Fallback>
                <p:oleObj name="Equation" r:id="rId3" imgW="1117115" imgH="545863" progId="Equation.DSMT4">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2974454"/>
                        <a:ext cx="11049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137858365"/>
              </p:ext>
            </p:extLst>
          </p:nvPr>
        </p:nvGraphicFramePr>
        <p:xfrm>
          <a:off x="4788024" y="3460752"/>
          <a:ext cx="342064" cy="263126"/>
        </p:xfrm>
        <a:graphic>
          <a:graphicData uri="http://schemas.openxmlformats.org/presentationml/2006/ole">
            <mc:AlternateContent xmlns:mc="http://schemas.openxmlformats.org/markup-compatibility/2006">
              <mc:Choice xmlns:v="urn:schemas-microsoft-com:vml" Requires="v">
                <p:oleObj spid="_x0000_s2165" name="Equation" r:id="rId5" imgW="228501" imgH="215806" progId="Equation.DSMT4">
                  <p:embed/>
                </p:oleObj>
              </mc:Choice>
              <mc:Fallback>
                <p:oleObj name="Equation" r:id="rId5" imgW="228501" imgH="215806" progId="Equation.DSMT4">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024" y="3460752"/>
                        <a:ext cx="342064" cy="263126"/>
                      </a:xfrm>
                      <a:prstGeom prst="rect">
                        <a:avLst/>
                      </a:prstGeom>
                      <a:noFill/>
                      <a:ln>
                        <a:noFill/>
                      </a:ln>
                      <a:extLst/>
                    </p:spPr>
                  </p:pic>
                </p:oleObj>
              </mc:Fallback>
            </mc:AlternateContent>
          </a:graphicData>
        </a:graphic>
      </p:graphicFrame>
      <p:sp>
        <p:nvSpPr>
          <p:cNvPr id="7" name="Date Placeholder 6"/>
          <p:cNvSpPr>
            <a:spLocks noGrp="1"/>
          </p:cNvSpPr>
          <p:nvPr>
            <p:ph type="dt" sz="half" idx="2"/>
          </p:nvPr>
        </p:nvSpPr>
        <p:spPr/>
        <p:txBody>
          <a:bodyPr/>
          <a:lstStyle/>
          <a:p>
            <a:r>
              <a:rPr lang="en-US" smtClean="0"/>
              <a:t>5/18/2018</a:t>
            </a:r>
            <a:endParaRPr lang="en-US" dirty="0"/>
          </a:p>
        </p:txBody>
      </p:sp>
      <p:sp>
        <p:nvSpPr>
          <p:cNvPr id="8" name="Footer Placeholder 7"/>
          <p:cNvSpPr>
            <a:spLocks noGrp="1"/>
          </p:cNvSpPr>
          <p:nvPr>
            <p:ph type="ftr" sz="quarter" idx="3"/>
          </p:nvPr>
        </p:nvSpPr>
        <p:spPr/>
        <p:txBody>
          <a:bodyPr/>
          <a:lstStyle/>
          <a:p>
            <a:r>
              <a:rPr lang="en-US" smtClean="0"/>
              <a:t>Báo cáo tổng kết nghiên cứu khoa học sinh viên</a:t>
            </a:r>
            <a:endParaRPr lang="en-US" dirty="0"/>
          </a:p>
        </p:txBody>
      </p:sp>
      <p:sp>
        <p:nvSpPr>
          <p:cNvPr id="10" name="Slide Number Placeholder 9"/>
          <p:cNvSpPr>
            <a:spLocks noGrp="1"/>
          </p:cNvSpPr>
          <p:nvPr>
            <p:ph type="sldNum" sz="quarter" idx="4"/>
          </p:nvPr>
        </p:nvSpPr>
        <p:spPr/>
        <p:txBody>
          <a:bodyPr/>
          <a:lstStyle/>
          <a:p>
            <a:fld id="{0F31DC1F-5561-484E-AB46-68C682854F61}" type="slidenum">
              <a:rPr lang="en-US" smtClean="0"/>
              <a:t>16</a:t>
            </a:fld>
            <a:endParaRPr lang="en-US" dirty="0"/>
          </a:p>
        </p:txBody>
      </p:sp>
    </p:spTree>
    <p:extLst>
      <p:ext uri="{BB962C8B-B14F-4D97-AF65-F5344CB8AC3E}">
        <p14:creationId xmlns:p14="http://schemas.microsoft.com/office/powerpoint/2010/main" val="74006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8582" y="0"/>
            <a:ext cx="5955418" cy="584960"/>
          </a:xfrm>
        </p:spPr>
        <p:txBody>
          <a:bodyPr>
            <a:noAutofit/>
          </a:bodyPr>
          <a:lstStyle/>
          <a:p>
            <a:pPr algn="ctr"/>
            <a:r>
              <a:rPr lang="en-US" sz="2400" smtClean="0">
                <a:latin typeface="Times New Roman" pitchFamily="18" charset="0"/>
                <a:cs typeface="Times New Roman" pitchFamily="18" charset="0"/>
              </a:rPr>
              <a:t>Bảng so sánh mực nước thực đo và mô phỏng với hệ </a:t>
            </a:r>
            <a:r>
              <a:rPr lang="en-US" sz="2400" dirty="0" err="1" smtClean="0">
                <a:latin typeface="Times New Roman" pitchFamily="18" charset="0"/>
                <a:cs typeface="Times New Roman" pitchFamily="18" charset="0"/>
              </a:rPr>
              <a:t>số</a:t>
            </a:r>
            <a:r>
              <a:rPr lang="en-US" sz="2400" dirty="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nhám</a:t>
            </a:r>
            <a:r>
              <a:rPr lang="en-US" sz="2400" dirty="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lần</a:t>
            </a:r>
            <a:r>
              <a:rPr lang="en-US" sz="2400" dirty="0" smtClean="0">
                <a:latin typeface="Times New Roman" pitchFamily="18" charset="0"/>
                <a:cs typeface="Times New Roman" pitchFamily="18" charset="0"/>
              </a:rPr>
              <a:t> l</a:t>
            </a:r>
            <a:r>
              <a:rPr lang="vi-VN" sz="2400" dirty="0" smtClean="0">
                <a:latin typeface="Times New Roman" pitchFamily="18" charset="0"/>
                <a:cs typeface="Times New Roman" pitchFamily="18" charset="0"/>
              </a:rPr>
              <a:t>ượt</a:t>
            </a:r>
            <a:r>
              <a:rPr lang="en-US" sz="2400" dirty="0">
                <a:latin typeface="Times New Roman" pitchFamily="18" charset="0"/>
                <a:cs typeface="Times New Roman" pitchFamily="18" charset="0"/>
              </a:rPr>
              <a:t> </a:t>
            </a:r>
            <a:r>
              <a:rPr lang="en-US" sz="2400">
                <a:latin typeface="Times New Roman" pitchFamily="18" charset="0"/>
                <a:cs typeface="Times New Roman" pitchFamily="18" charset="0"/>
              </a:rPr>
              <a:t>M=30;32;35 </a:t>
            </a:r>
            <a:endParaRPr lang="en-US" sz="2400" dirty="0">
              <a:latin typeface="Times New Roman" pitchFamily="18" charset="0"/>
              <a:cs typeface="Times New Roman" pitchFamily="18" charset="0"/>
            </a:endParaRPr>
          </a:p>
        </p:txBody>
      </p:sp>
      <p:pic>
        <p:nvPicPr>
          <p:cNvPr id="8" name="Content Placeholder 7">
            <a:extLst>
              <a:ext uri="{FF2B5EF4-FFF2-40B4-BE49-F238E27FC236}">
                <a16:creationId xmlns="" xmlns:a16="http://schemas.microsoft.com/office/drawing/2014/main" id="{75FB378C-7D58-4CD1-9658-793CEDB1C8AE}"/>
              </a:ext>
            </a:extLst>
          </p:cNvPr>
          <p:cNvPicPr>
            <a:picLocks noGrp="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260052" y="584960"/>
            <a:ext cx="3527425" cy="1989007"/>
          </a:xfrm>
          <a:prstGeom prst="rect">
            <a:avLst/>
          </a:prstGeom>
          <a:noFill/>
        </p:spPr>
      </p:pic>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1475" y="699542"/>
            <a:ext cx="3796904" cy="1796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1185" y="2631927"/>
            <a:ext cx="3617194" cy="1946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2"/>
          </p:nvPr>
        </p:nvSpPr>
        <p:spPr/>
        <p:txBody>
          <a:bodyPr/>
          <a:lstStyle/>
          <a:p>
            <a:r>
              <a:rPr lang="en-US" smtClean="0"/>
              <a:t>5/18/2018</a:t>
            </a:r>
            <a:endParaRPr lang="en-US" dirty="0"/>
          </a:p>
        </p:txBody>
      </p:sp>
      <p:sp>
        <p:nvSpPr>
          <p:cNvPr id="5" name="Footer Placeholder 4"/>
          <p:cNvSpPr>
            <a:spLocks noGrp="1"/>
          </p:cNvSpPr>
          <p:nvPr>
            <p:ph type="ftr" sz="quarter" idx="3"/>
          </p:nvPr>
        </p:nvSpPr>
        <p:spPr/>
        <p:txBody>
          <a:bodyPr/>
          <a:lstStyle/>
          <a:p>
            <a:r>
              <a:rPr lang="en-US" smtClean="0"/>
              <a:t>Báo cáo tổng kết nghiên cứu khoa học sinh viên</a:t>
            </a:r>
            <a:endParaRPr lang="en-US" dirty="0"/>
          </a:p>
        </p:txBody>
      </p:sp>
      <p:sp>
        <p:nvSpPr>
          <p:cNvPr id="6" name="Slide Number Placeholder 5"/>
          <p:cNvSpPr>
            <a:spLocks noGrp="1"/>
          </p:cNvSpPr>
          <p:nvPr>
            <p:ph type="sldNum" sz="quarter" idx="4"/>
          </p:nvPr>
        </p:nvSpPr>
        <p:spPr/>
        <p:txBody>
          <a:bodyPr/>
          <a:lstStyle/>
          <a:p>
            <a:fld id="{0F31DC1F-5561-484E-AB46-68C682854F61}" type="slidenum">
              <a:rPr lang="en-US" smtClean="0"/>
              <a:t>17</a:t>
            </a:fld>
            <a:endParaRPr lang="en-US" dirty="0"/>
          </a:p>
        </p:txBody>
      </p:sp>
      <p:graphicFrame>
        <p:nvGraphicFramePr>
          <p:cNvPr id="10" name="Content Placeholder 7">
            <a:extLst>
              <a:ext uri="{FF2B5EF4-FFF2-40B4-BE49-F238E27FC236}">
                <a16:creationId xmlns="" xmlns:a16="http://schemas.microsoft.com/office/drawing/2014/main" id="{29C63519-2EA0-42A7-BBB4-7D175F8C9821}"/>
              </a:ext>
            </a:extLst>
          </p:cNvPr>
          <p:cNvGraphicFramePr>
            <a:graphicFrameLocks/>
          </p:cNvGraphicFramePr>
          <p:nvPr>
            <p:extLst>
              <p:ext uri="{D42A27DB-BD31-4B8C-83A1-F6EECF244321}">
                <p14:modId xmlns:p14="http://schemas.microsoft.com/office/powerpoint/2010/main" val="1814429192"/>
              </p:ext>
            </p:extLst>
          </p:nvPr>
        </p:nvGraphicFramePr>
        <p:xfrm>
          <a:off x="55122" y="2834785"/>
          <a:ext cx="5256585" cy="1660807"/>
        </p:xfrm>
        <a:graphic>
          <a:graphicData uri="http://schemas.openxmlformats.org/drawingml/2006/table">
            <a:tbl>
              <a:tblPr firstRow="1" firstCol="1" bandRow="1">
                <a:tableStyleId>{5C22544A-7EE6-4342-B048-85BDC9FD1C3A}</a:tableStyleId>
              </a:tblPr>
              <a:tblGrid>
                <a:gridCol w="583219">
                  <a:extLst>
                    <a:ext uri="{9D8B030D-6E8A-4147-A177-3AD203B41FA5}">
                      <a16:colId xmlns="" xmlns:a16="http://schemas.microsoft.com/office/drawing/2014/main" val="4231753274"/>
                    </a:ext>
                  </a:extLst>
                </a:gridCol>
                <a:gridCol w="2057369">
                  <a:extLst>
                    <a:ext uri="{9D8B030D-6E8A-4147-A177-3AD203B41FA5}">
                      <a16:colId xmlns="" xmlns:a16="http://schemas.microsoft.com/office/drawing/2014/main" val="1957259026"/>
                    </a:ext>
                  </a:extLst>
                </a:gridCol>
                <a:gridCol w="2615997">
                  <a:extLst>
                    <a:ext uri="{9D8B030D-6E8A-4147-A177-3AD203B41FA5}">
                      <a16:colId xmlns="" xmlns:a16="http://schemas.microsoft.com/office/drawing/2014/main" val="1153457456"/>
                    </a:ext>
                  </a:extLst>
                </a:gridCol>
              </a:tblGrid>
              <a:tr h="575429">
                <a:tc>
                  <a:txBody>
                    <a:bodyPr/>
                    <a:lstStyle/>
                    <a:p>
                      <a:pPr marL="0" marR="0" algn="ctr">
                        <a:lnSpc>
                          <a:spcPct val="150000"/>
                        </a:lnSpc>
                        <a:spcBef>
                          <a:spcPts val="0"/>
                        </a:spcBef>
                        <a:spcAft>
                          <a:spcPts val="0"/>
                        </a:spcAft>
                        <a:tabLst>
                          <a:tab pos="457200" algn="l"/>
                          <a:tab pos="1295400" algn="l"/>
                        </a:tabLst>
                      </a:pPr>
                      <a:r>
                        <a:rPr lang="vi-VN" sz="1400" dirty="0" smtClean="0">
                          <a:solidFill>
                            <a:schemeClr val="tx1"/>
                          </a:solidFill>
                          <a:effectLst/>
                          <a:latin typeface="+mj-lt"/>
                        </a:rPr>
                        <a:t>STT</a:t>
                      </a:r>
                      <a:endParaRPr lang="en-US" sz="1400" dirty="0">
                        <a:solidFill>
                          <a:schemeClr val="tx1"/>
                        </a:solidFill>
                        <a:effectLst/>
                        <a:latin typeface="+mj-lt"/>
                        <a:ea typeface="Times New Roman" panose="02020603050405020304" pitchFamily="18" charset="0"/>
                        <a:cs typeface="Times New Roman" panose="02020603050405020304" pitchFamily="18" charset="0"/>
                      </a:endParaRPr>
                    </a:p>
                  </a:txBody>
                  <a:tcPr marL="109803" marR="109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algn="ctr">
                        <a:lnSpc>
                          <a:spcPct val="150000"/>
                        </a:lnSpc>
                        <a:spcBef>
                          <a:spcPts val="0"/>
                        </a:spcBef>
                        <a:spcAft>
                          <a:spcPts val="0"/>
                        </a:spcAft>
                        <a:tabLst>
                          <a:tab pos="457200" algn="l"/>
                          <a:tab pos="1295400" algn="l"/>
                        </a:tabLst>
                      </a:pPr>
                      <a:r>
                        <a:rPr lang="vi-VN" sz="1400" dirty="0">
                          <a:solidFill>
                            <a:schemeClr val="tx1"/>
                          </a:solidFill>
                          <a:effectLst/>
                          <a:latin typeface="+mj-lt"/>
                        </a:rPr>
                        <a:t>Hệ số nhám Manning number </a:t>
                      </a:r>
                      <a:r>
                        <a:rPr lang="vi-VN" sz="1400" dirty="0" smtClean="0">
                          <a:solidFill>
                            <a:schemeClr val="tx1"/>
                          </a:solidFill>
                          <a:effectLst/>
                          <a:latin typeface="+mj-lt"/>
                        </a:rPr>
                        <a:t>(</a:t>
                      </a:r>
                      <a:r>
                        <a:rPr lang="vi-VN" sz="1400" dirty="0">
                          <a:solidFill>
                            <a:schemeClr val="tx1"/>
                          </a:solidFill>
                          <a:effectLst/>
                          <a:latin typeface="+mj-lt"/>
                        </a:rPr>
                        <a:t>m⅓ /s)</a:t>
                      </a:r>
                      <a:endParaRPr lang="en-US" sz="1400" dirty="0">
                        <a:solidFill>
                          <a:schemeClr val="tx1"/>
                        </a:solidFill>
                        <a:effectLst/>
                        <a:latin typeface="+mj-lt"/>
                        <a:ea typeface="Times New Roman" panose="02020603050405020304" pitchFamily="18" charset="0"/>
                        <a:cs typeface="Times New Roman" panose="02020603050405020304" pitchFamily="18" charset="0"/>
                      </a:endParaRPr>
                    </a:p>
                  </a:txBody>
                  <a:tcPr marL="109803" marR="109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algn="ctr">
                        <a:lnSpc>
                          <a:spcPct val="150000"/>
                        </a:lnSpc>
                        <a:spcBef>
                          <a:spcPts val="0"/>
                        </a:spcBef>
                        <a:spcAft>
                          <a:spcPts val="0"/>
                        </a:spcAft>
                        <a:tabLst>
                          <a:tab pos="457200" algn="l"/>
                          <a:tab pos="1295400" algn="l"/>
                        </a:tabLst>
                      </a:pPr>
                      <a:r>
                        <a:rPr lang="vi-VN" sz="1400" dirty="0">
                          <a:solidFill>
                            <a:schemeClr val="tx1"/>
                          </a:solidFill>
                          <a:effectLst/>
                          <a:latin typeface="+mj-lt"/>
                        </a:rPr>
                        <a:t>Hệ số Nash</a:t>
                      </a:r>
                      <a:endParaRPr lang="en-US" sz="1400" dirty="0">
                        <a:solidFill>
                          <a:schemeClr val="tx1"/>
                        </a:solidFill>
                        <a:effectLst/>
                        <a:latin typeface="+mj-lt"/>
                        <a:ea typeface="Times New Roman" panose="02020603050405020304" pitchFamily="18" charset="0"/>
                        <a:cs typeface="Times New Roman" panose="02020603050405020304" pitchFamily="18" charset="0"/>
                      </a:endParaRPr>
                    </a:p>
                  </a:txBody>
                  <a:tcPr marL="109803" marR="109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 xmlns:a16="http://schemas.microsoft.com/office/drawing/2014/main" val="44383630"/>
                  </a:ext>
                </a:extLst>
              </a:tr>
              <a:tr h="351651">
                <a:tc>
                  <a:txBody>
                    <a:bodyPr/>
                    <a:lstStyle/>
                    <a:p>
                      <a:pPr marL="0" marR="0" algn="ctr">
                        <a:lnSpc>
                          <a:spcPct val="150000"/>
                        </a:lnSpc>
                        <a:spcBef>
                          <a:spcPts val="0"/>
                        </a:spcBef>
                        <a:spcAft>
                          <a:spcPts val="0"/>
                        </a:spcAft>
                        <a:tabLst>
                          <a:tab pos="457200" algn="l"/>
                          <a:tab pos="1295400" algn="l"/>
                        </a:tabLst>
                      </a:pPr>
                      <a:r>
                        <a:rPr lang="vi-VN" sz="1400" dirty="0">
                          <a:solidFill>
                            <a:schemeClr val="tx1"/>
                          </a:solidFill>
                          <a:effectLst/>
                          <a:latin typeface="+mj-lt"/>
                        </a:rPr>
                        <a:t>1</a:t>
                      </a:r>
                      <a:endParaRPr lang="en-US" sz="1400" dirty="0">
                        <a:solidFill>
                          <a:schemeClr val="tx1"/>
                        </a:solidFill>
                        <a:effectLst/>
                        <a:latin typeface="+mj-lt"/>
                        <a:ea typeface="Times New Roman" panose="02020603050405020304" pitchFamily="18" charset="0"/>
                        <a:cs typeface="Times New Roman" panose="02020603050405020304" pitchFamily="18" charset="0"/>
                      </a:endParaRPr>
                    </a:p>
                  </a:txBody>
                  <a:tcPr marL="109803" marR="109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algn="ctr">
                        <a:lnSpc>
                          <a:spcPct val="150000"/>
                        </a:lnSpc>
                        <a:spcBef>
                          <a:spcPts val="0"/>
                        </a:spcBef>
                        <a:spcAft>
                          <a:spcPts val="0"/>
                        </a:spcAft>
                        <a:tabLst>
                          <a:tab pos="457200" algn="l"/>
                          <a:tab pos="1295400" algn="l"/>
                        </a:tabLst>
                      </a:pPr>
                      <a:r>
                        <a:rPr lang="vi-VN" sz="1400" dirty="0">
                          <a:solidFill>
                            <a:schemeClr val="tx1"/>
                          </a:solidFill>
                          <a:effectLst/>
                          <a:latin typeface="+mj-lt"/>
                        </a:rPr>
                        <a:t>30</a:t>
                      </a:r>
                      <a:endParaRPr lang="en-US" sz="1400" dirty="0">
                        <a:solidFill>
                          <a:schemeClr val="tx1"/>
                        </a:solidFill>
                        <a:effectLst/>
                        <a:latin typeface="+mj-lt"/>
                        <a:ea typeface="Times New Roman" panose="02020603050405020304" pitchFamily="18" charset="0"/>
                        <a:cs typeface="Times New Roman" panose="02020603050405020304" pitchFamily="18" charset="0"/>
                      </a:endParaRPr>
                    </a:p>
                  </a:txBody>
                  <a:tcPr marL="109803" marR="109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0"/>
                        </a:spcAft>
                        <a:tabLst>
                          <a:tab pos="457200" algn="l"/>
                          <a:tab pos="1295400" algn="l"/>
                        </a:tabLst>
                      </a:pPr>
                      <a:r>
                        <a:rPr lang="en-US" sz="14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0.881</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9803" marR="109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476954593"/>
                  </a:ext>
                </a:extLst>
              </a:tr>
              <a:tr h="351651">
                <a:tc>
                  <a:txBody>
                    <a:bodyPr/>
                    <a:lstStyle/>
                    <a:p>
                      <a:pPr marL="0" marR="0" algn="ctr">
                        <a:lnSpc>
                          <a:spcPct val="150000"/>
                        </a:lnSpc>
                        <a:spcBef>
                          <a:spcPts val="0"/>
                        </a:spcBef>
                        <a:spcAft>
                          <a:spcPts val="0"/>
                        </a:spcAft>
                        <a:tabLst>
                          <a:tab pos="457200" algn="l"/>
                          <a:tab pos="1295400" algn="l"/>
                        </a:tabLst>
                      </a:pPr>
                      <a:r>
                        <a:rPr lang="vi-VN" sz="1400" dirty="0">
                          <a:solidFill>
                            <a:schemeClr val="tx1"/>
                          </a:solidFill>
                          <a:effectLst/>
                          <a:latin typeface="+mj-lt"/>
                        </a:rPr>
                        <a:t>2</a:t>
                      </a:r>
                      <a:endParaRPr lang="en-US" sz="1400" dirty="0">
                        <a:solidFill>
                          <a:schemeClr val="tx1"/>
                        </a:solidFill>
                        <a:effectLst/>
                        <a:latin typeface="+mj-lt"/>
                        <a:ea typeface="Times New Roman" panose="02020603050405020304" pitchFamily="18" charset="0"/>
                        <a:cs typeface="Times New Roman" panose="02020603050405020304" pitchFamily="18" charset="0"/>
                      </a:endParaRPr>
                    </a:p>
                  </a:txBody>
                  <a:tcPr marL="109803" marR="109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algn="ctr">
                        <a:lnSpc>
                          <a:spcPct val="150000"/>
                        </a:lnSpc>
                        <a:spcBef>
                          <a:spcPts val="0"/>
                        </a:spcBef>
                        <a:spcAft>
                          <a:spcPts val="0"/>
                        </a:spcAft>
                        <a:tabLst>
                          <a:tab pos="457200" algn="l"/>
                          <a:tab pos="1295400" algn="l"/>
                        </a:tabLst>
                      </a:pPr>
                      <a:r>
                        <a:rPr lang="vi-VN" sz="1400" dirty="0">
                          <a:solidFill>
                            <a:schemeClr val="tx1"/>
                          </a:solidFill>
                          <a:effectLst/>
                          <a:latin typeface="+mj-lt"/>
                        </a:rPr>
                        <a:t>32</a:t>
                      </a:r>
                      <a:endParaRPr lang="en-US" sz="1400" dirty="0">
                        <a:solidFill>
                          <a:schemeClr val="tx1"/>
                        </a:solidFill>
                        <a:effectLst/>
                        <a:latin typeface="+mj-lt"/>
                        <a:ea typeface="Times New Roman" panose="02020603050405020304" pitchFamily="18" charset="0"/>
                        <a:cs typeface="Times New Roman" panose="02020603050405020304" pitchFamily="18" charset="0"/>
                      </a:endParaRPr>
                    </a:p>
                  </a:txBody>
                  <a:tcPr marL="109803" marR="109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0"/>
                        </a:spcAft>
                        <a:tabLst>
                          <a:tab pos="457200" algn="l"/>
                          <a:tab pos="1295400" algn="l"/>
                        </a:tabLst>
                      </a:pPr>
                      <a:r>
                        <a:rPr lang="vi-VN" sz="1400" dirty="0">
                          <a:solidFill>
                            <a:schemeClr val="tx1"/>
                          </a:solidFill>
                          <a:effectLst/>
                          <a:latin typeface="+mj-lt"/>
                        </a:rPr>
                        <a:t>0.</a:t>
                      </a:r>
                      <a:r>
                        <a:rPr lang="en-US" sz="1400" dirty="0" smtClean="0">
                          <a:solidFill>
                            <a:schemeClr val="tx1"/>
                          </a:solidFill>
                          <a:effectLst/>
                          <a:latin typeface="Times New Roman" panose="02020603050405020304" pitchFamily="18" charset="0"/>
                          <a:cs typeface="Times New Roman" panose="02020603050405020304" pitchFamily="18" charset="0"/>
                        </a:rPr>
                        <a:t>879</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9803" marR="109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566278819"/>
                  </a:ext>
                </a:extLst>
              </a:tr>
              <a:tr h="351651">
                <a:tc>
                  <a:txBody>
                    <a:bodyPr/>
                    <a:lstStyle/>
                    <a:p>
                      <a:pPr marL="0" marR="0" algn="ctr">
                        <a:lnSpc>
                          <a:spcPct val="150000"/>
                        </a:lnSpc>
                        <a:spcBef>
                          <a:spcPts val="0"/>
                        </a:spcBef>
                        <a:spcAft>
                          <a:spcPts val="0"/>
                        </a:spcAft>
                        <a:tabLst>
                          <a:tab pos="457200" algn="l"/>
                          <a:tab pos="1295400" algn="l"/>
                        </a:tabLst>
                      </a:pPr>
                      <a:r>
                        <a:rPr lang="en-US" sz="1400" dirty="0">
                          <a:solidFill>
                            <a:schemeClr val="tx1"/>
                          </a:solidFill>
                          <a:effectLst/>
                          <a:latin typeface="Times New Roman" panose="02020603050405020304" pitchFamily="18" charset="0"/>
                          <a:cs typeface="Times New Roman" panose="02020603050405020304" pitchFamily="18" charset="0"/>
                        </a:rPr>
                        <a:t>3</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9803" marR="109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algn="ctr">
                        <a:lnSpc>
                          <a:spcPct val="150000"/>
                        </a:lnSpc>
                        <a:spcBef>
                          <a:spcPts val="0"/>
                        </a:spcBef>
                        <a:spcAft>
                          <a:spcPts val="0"/>
                        </a:spcAft>
                        <a:tabLst>
                          <a:tab pos="457200" algn="l"/>
                          <a:tab pos="1295400" algn="l"/>
                        </a:tabLst>
                      </a:pPr>
                      <a:r>
                        <a:rPr lang="vi-VN" sz="1400" dirty="0">
                          <a:solidFill>
                            <a:schemeClr val="tx1"/>
                          </a:solidFill>
                          <a:effectLst/>
                          <a:latin typeface="+mj-lt"/>
                        </a:rPr>
                        <a:t>35</a:t>
                      </a:r>
                      <a:endParaRPr lang="en-US" sz="1400" dirty="0">
                        <a:solidFill>
                          <a:schemeClr val="tx1"/>
                        </a:solidFill>
                        <a:effectLst/>
                        <a:latin typeface="+mj-lt"/>
                        <a:ea typeface="Times New Roman" panose="02020603050405020304" pitchFamily="18" charset="0"/>
                        <a:cs typeface="Times New Roman" panose="02020603050405020304" pitchFamily="18" charset="0"/>
                      </a:endParaRPr>
                    </a:p>
                  </a:txBody>
                  <a:tcPr marL="109803" marR="109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0"/>
                        </a:spcAft>
                        <a:tabLst>
                          <a:tab pos="457200" algn="l"/>
                          <a:tab pos="1295400" algn="l"/>
                        </a:tabLst>
                      </a:pPr>
                      <a:r>
                        <a:rPr lang="vi-VN" sz="1400" dirty="0">
                          <a:solidFill>
                            <a:schemeClr val="tx1"/>
                          </a:solidFill>
                          <a:effectLst/>
                          <a:latin typeface="+mj-lt"/>
                        </a:rPr>
                        <a:t>0.</a:t>
                      </a:r>
                      <a:r>
                        <a:rPr lang="en-US" sz="1400" dirty="0">
                          <a:solidFill>
                            <a:schemeClr val="tx1"/>
                          </a:solidFill>
                          <a:effectLst/>
                          <a:latin typeface="Times New Roman" panose="02020603050405020304" pitchFamily="18" charset="0"/>
                          <a:cs typeface="Times New Roman" panose="02020603050405020304" pitchFamily="18" charset="0"/>
                        </a:rPr>
                        <a:t>878</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09803" marR="1098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494500463"/>
                  </a:ext>
                </a:extLst>
              </a:tr>
            </a:tbl>
          </a:graphicData>
        </a:graphic>
      </p:graphicFrame>
      <p:sp>
        <p:nvSpPr>
          <p:cNvPr id="11" name="TextBox 10"/>
          <p:cNvSpPr txBox="1"/>
          <p:nvPr/>
        </p:nvSpPr>
        <p:spPr>
          <a:xfrm>
            <a:off x="35496" y="0"/>
            <a:ext cx="3672408" cy="461665"/>
          </a:xfrm>
          <a:prstGeom prst="rect">
            <a:avLst/>
          </a:prstGeom>
          <a:noFill/>
        </p:spPr>
        <p:txBody>
          <a:bodyPr wrap="square" rtlCol="0">
            <a:spAutoFit/>
          </a:bodyPr>
          <a:lstStyle/>
          <a:p>
            <a:r>
              <a:rPr lang="en-US" sz="2400" b="1" i="1" dirty="0" err="1" smtClean="0">
                <a:latin typeface="Times New Roman" panose="02020603050405020304" pitchFamily="18" charset="0"/>
                <a:cs typeface="Times New Roman" panose="02020603050405020304" pitchFamily="18" charset="0"/>
              </a:rPr>
              <a:t>Kết</a:t>
            </a:r>
            <a:r>
              <a:rPr lang="en-US" sz="2400" b="1" i="1" dirty="0">
                <a:latin typeface="Times New Roman" panose="02020603050405020304" pitchFamily="18" charset="0"/>
                <a:cs typeface="Times New Roman" panose="02020603050405020304" pitchFamily="18" charset="0"/>
              </a:rPr>
              <a:t> </a:t>
            </a:r>
            <a:r>
              <a:rPr lang="en-US" sz="2400" b="1" i="1" dirty="0" err="1" smtClean="0">
                <a:latin typeface="Times New Roman" panose="02020603050405020304" pitchFamily="18" charset="0"/>
                <a:cs typeface="Times New Roman" panose="02020603050405020304" pitchFamily="18" charset="0"/>
              </a:rPr>
              <a:t>quả</a:t>
            </a:r>
            <a:r>
              <a:rPr lang="en-US" sz="2400" b="1" i="1" dirty="0">
                <a:latin typeface="Times New Roman" panose="02020603050405020304" pitchFamily="18" charset="0"/>
                <a:cs typeface="Times New Roman" panose="02020603050405020304" pitchFamily="18" charset="0"/>
              </a:rPr>
              <a:t> </a:t>
            </a:r>
            <a:r>
              <a:rPr lang="en-US" sz="2400" b="1" i="1" dirty="0" err="1" smtClean="0">
                <a:latin typeface="Times New Roman" panose="02020603050405020304" pitchFamily="18" charset="0"/>
                <a:cs typeface="Times New Roman" panose="02020603050405020304" pitchFamily="18" charset="0"/>
              </a:rPr>
              <a:t>hiệu</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chỉnh</a:t>
            </a:r>
            <a:endParaRPr lang="en-US" sz="24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866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animEffect transition="in" filter="fade">
                                      <p:cBhvr>
                                        <p:cTn id="17" dur="500"/>
                                        <p:tgtEl>
                                          <p:spTgt spid="409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0-#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0-#ppt_w/2"/>
                                          </p:val>
                                        </p:tav>
                                        <p:tav tm="100000">
                                          <p:val>
                                            <p:strVal val="#ppt_x"/>
                                          </p:val>
                                        </p:tav>
                                      </p:tavLst>
                                    </p:anim>
                                    <p:anim calcmode="lin" valueType="num">
                                      <p:cBhvr additive="base">
                                        <p:cTn id="2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smtClean="0"/>
              <a:t>5/18/2018</a:t>
            </a:r>
            <a:endParaRPr lang="en-US" dirty="0"/>
          </a:p>
        </p:txBody>
      </p:sp>
      <p:sp>
        <p:nvSpPr>
          <p:cNvPr id="5" name="Footer Placeholder 4"/>
          <p:cNvSpPr>
            <a:spLocks noGrp="1"/>
          </p:cNvSpPr>
          <p:nvPr>
            <p:ph type="ftr" sz="quarter" idx="3"/>
          </p:nvPr>
        </p:nvSpPr>
        <p:spPr/>
        <p:txBody>
          <a:bodyPr/>
          <a:lstStyle/>
          <a:p>
            <a:r>
              <a:rPr lang="en-US" smtClean="0"/>
              <a:t>Báo cáo tổng kết nghiên cứu khoa học sinh viên</a:t>
            </a:r>
            <a:endParaRPr lang="en-US" dirty="0"/>
          </a:p>
        </p:txBody>
      </p:sp>
      <p:sp>
        <p:nvSpPr>
          <p:cNvPr id="6" name="Slide Number Placeholder 5"/>
          <p:cNvSpPr>
            <a:spLocks noGrp="1"/>
          </p:cNvSpPr>
          <p:nvPr>
            <p:ph type="sldNum" sz="quarter" idx="4"/>
          </p:nvPr>
        </p:nvSpPr>
        <p:spPr/>
        <p:txBody>
          <a:bodyPr/>
          <a:lstStyle/>
          <a:p>
            <a:fld id="{0F31DC1F-5561-484E-AB46-68C682854F61}" type="slidenum">
              <a:rPr lang="en-US" smtClean="0"/>
              <a:t>18</a:t>
            </a:fld>
            <a:endParaRPr lang="en-US" dirty="0"/>
          </a:p>
        </p:txBody>
      </p:sp>
      <p:pic>
        <p:nvPicPr>
          <p:cNvPr id="10" name="Picture 9"/>
          <p:cNvPicPr>
            <a:picLocks noChangeAspect="1"/>
          </p:cNvPicPr>
          <p:nvPr/>
        </p:nvPicPr>
        <p:blipFill>
          <a:blip r:embed="rId2"/>
          <a:stretch>
            <a:fillRect/>
          </a:stretch>
        </p:blipFill>
        <p:spPr>
          <a:xfrm>
            <a:off x="4925801" y="198419"/>
            <a:ext cx="4218199" cy="2414225"/>
          </a:xfrm>
          <a:prstGeom prst="rect">
            <a:avLst/>
          </a:prstGeom>
        </p:spPr>
      </p:pic>
      <p:sp>
        <p:nvSpPr>
          <p:cNvPr id="12" name="Rectangle 11"/>
          <p:cNvSpPr/>
          <p:nvPr/>
        </p:nvSpPr>
        <p:spPr>
          <a:xfrm>
            <a:off x="0" y="11304"/>
            <a:ext cx="4895528" cy="2788456"/>
          </a:xfrm>
          <a:prstGeom prst="rect">
            <a:avLst/>
          </a:prstGeom>
        </p:spPr>
        <p:txBody>
          <a:bodyPr wrap="square">
            <a:spAutoFit/>
          </a:bodyPr>
          <a:lstStyle/>
          <a:p>
            <a:pPr algn="just"/>
            <a:r>
              <a:rPr lang="vi-VN" sz="2400" b="1" i="1">
                <a:latin typeface="Times New Roman" panose="02020603050405020304" pitchFamily="18" charset="0"/>
                <a:cs typeface="Times New Roman" panose="02020603050405020304" pitchFamily="18" charset="0"/>
              </a:rPr>
              <a:t>Kiểm định mô hình</a:t>
            </a:r>
            <a:r>
              <a:rPr lang="vi-VN" b="1" i="1">
                <a:latin typeface="Times New Roman" panose="02020603050405020304" pitchFamily="18" charset="0"/>
                <a:cs typeface="Times New Roman" panose="02020603050405020304" pitchFamily="18" charset="0"/>
              </a:rPr>
              <a:t>.</a:t>
            </a:r>
            <a:endParaRPr lang="en-US" b="1" i="1">
              <a:latin typeface="Times New Roman" panose="02020603050405020304" pitchFamily="18" charset="0"/>
              <a:cs typeface="Times New Roman" panose="02020603050405020304" pitchFamily="18" charset="0"/>
            </a:endParaRPr>
          </a:p>
          <a:p>
            <a:pPr algn="just">
              <a:lnSpc>
                <a:spcPct val="120000"/>
              </a:lnSpc>
            </a:pPr>
            <a:r>
              <a:rPr lang="en-US">
                <a:latin typeface="Times New Roman" panose="02020603050405020304" pitchFamily="18" charset="0"/>
                <a:cs typeface="Times New Roman" panose="02020603050405020304" pitchFamily="18" charset="0"/>
              </a:rPr>
              <a:t>	T</a:t>
            </a:r>
            <a:r>
              <a:rPr lang="vi-VN">
                <a:latin typeface="Times New Roman" panose="02020603050405020304" pitchFamily="18" charset="0"/>
                <a:cs typeface="Times New Roman" panose="02020603050405020304" pitchFamily="18" charset="0"/>
              </a:rPr>
              <a:t>rong nghiên cứu nhóm tác giả kiểm định mô hình vào thời gian 01/07/2014 -  07/07/2014 và đạt được hệ số Nash là 0.78</a:t>
            </a:r>
            <a:r>
              <a:rPr lang="vi-VN">
                <a:latin typeface="Times New Roman" panose="02020603050405020304" pitchFamily="18" charset="0"/>
                <a:cs typeface="Times New Roman" panose="02020603050405020304" pitchFamily="18" charset="0"/>
              </a:rPr>
              <a:t>. </a:t>
            </a:r>
            <a:endParaRPr lang="en-US" smtClean="0">
              <a:latin typeface="Times New Roman" panose="02020603050405020304" pitchFamily="18" charset="0"/>
              <a:cs typeface="Times New Roman" panose="02020603050405020304" pitchFamily="18" charset="0"/>
            </a:endParaRPr>
          </a:p>
          <a:p>
            <a:pPr algn="just">
              <a:lnSpc>
                <a:spcPct val="120000"/>
              </a:lnSpc>
            </a:pPr>
            <a:r>
              <a:rPr lang="vi-VN" smtClean="0">
                <a:latin typeface="Times New Roman" panose="02020603050405020304" pitchFamily="18" charset="0"/>
                <a:cs typeface="Times New Roman" panose="02020603050405020304" pitchFamily="18" charset="0"/>
              </a:rPr>
              <a:t>Như </a:t>
            </a:r>
            <a:r>
              <a:rPr lang="vi-VN">
                <a:latin typeface="Times New Roman" panose="02020603050405020304" pitchFamily="18" charset="0"/>
                <a:cs typeface="Times New Roman" panose="02020603050405020304" pitchFamily="18" charset="0"/>
              </a:rPr>
              <a:t>vậy sau quá trình hiệu chỉnh và kiểm định mô hình với hệ số Nash tương đối tốt qua đó có thể sử dụng bộ thông số này cho việc mô phỏng các kịch bản</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tiếp theo.</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56429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D968F371-D595-4808-9FDF-02B2C38078CC}"/>
              </a:ext>
            </a:extLst>
          </p:cNvPr>
          <p:cNvSpPr>
            <a:spLocks noGrp="1"/>
          </p:cNvSpPr>
          <p:nvPr>
            <p:ph type="title"/>
          </p:nvPr>
        </p:nvSpPr>
        <p:spPr>
          <a:xfrm>
            <a:off x="395536" y="29315"/>
            <a:ext cx="8229600" cy="857250"/>
          </a:xfrm>
        </p:spPr>
        <p:txBody>
          <a:bodyPr>
            <a:normAutofit/>
          </a:bodyPr>
          <a:lstStyle/>
          <a:p>
            <a:r>
              <a:rPr lang="en-US" sz="3200" dirty="0" smtClean="0">
                <a:latin typeface="Times New Roman" panose="02020603050405020304" pitchFamily="18" charset="0"/>
                <a:cs typeface="Times New Roman" panose="02020603050405020304" pitchFamily="18" charset="0"/>
              </a:rPr>
              <a:t>4. KẾT </a:t>
            </a:r>
            <a:r>
              <a:rPr lang="en-US" sz="3200" dirty="0">
                <a:latin typeface="Times New Roman" panose="02020603050405020304" pitchFamily="18" charset="0"/>
                <a:cs typeface="Times New Roman" panose="02020603050405020304" pitchFamily="18" charset="0"/>
              </a:rPr>
              <a:t>QUẢ NGHIÊN CỨU</a:t>
            </a:r>
          </a:p>
        </p:txBody>
      </p:sp>
      <p:sp>
        <p:nvSpPr>
          <p:cNvPr id="7" name="Content Placeholder 6">
            <a:extLst>
              <a:ext uri="{FF2B5EF4-FFF2-40B4-BE49-F238E27FC236}">
                <a16:creationId xmlns="" xmlns:a16="http://schemas.microsoft.com/office/drawing/2014/main" id="{9FC21F9C-09E7-4A21-982B-324BB36D5530}"/>
              </a:ext>
            </a:extLst>
          </p:cNvPr>
          <p:cNvSpPr>
            <a:spLocks noGrp="1"/>
          </p:cNvSpPr>
          <p:nvPr>
            <p:ph idx="1"/>
          </p:nvPr>
        </p:nvSpPr>
        <p:spPr>
          <a:xfrm>
            <a:off x="395536" y="771551"/>
            <a:ext cx="8424936" cy="4371950"/>
          </a:xfrm>
        </p:spPr>
        <p:txBody>
          <a:bodyPr>
            <a:normAutofit/>
          </a:bodyPr>
          <a:lstStyle/>
          <a:p>
            <a:pPr marL="0" indent="0">
              <a:spcBef>
                <a:spcPts val="200"/>
              </a:spcBef>
              <a:buNone/>
            </a:pPr>
            <a:r>
              <a:rPr lang="vi-VN" sz="2400" b="1" i="1" dirty="0">
                <a:latin typeface="Times New Roman" panose="02020603050405020304" pitchFamily="18" charset="0"/>
                <a:cs typeface="Times New Roman" panose="02020603050405020304" pitchFamily="18" charset="0"/>
              </a:rPr>
              <a:t>Xây dựng các kịch </a:t>
            </a:r>
            <a:r>
              <a:rPr lang="vi-VN" sz="2400" b="1" i="1" dirty="0" smtClean="0">
                <a:latin typeface="Times New Roman" panose="02020603050405020304" pitchFamily="18" charset="0"/>
                <a:cs typeface="Times New Roman" panose="02020603050405020304" pitchFamily="18" charset="0"/>
              </a:rPr>
              <a:t>bản</a:t>
            </a:r>
            <a:endParaRPr lang="en-US" sz="2400" dirty="0" smtClean="0">
              <a:solidFill>
                <a:schemeClr val="tx1"/>
              </a:solidFill>
              <a:latin typeface="Times New Roman" panose="02020603050405020304" pitchFamily="18" charset="0"/>
              <a:cs typeface="Times New Roman" panose="02020603050405020304" pitchFamily="18" charset="0"/>
            </a:endParaRPr>
          </a:p>
          <a:p>
            <a:pPr marL="0" indent="0">
              <a:spcBef>
                <a:spcPts val="200"/>
              </a:spcBef>
              <a:buNone/>
            </a:pPr>
            <a:r>
              <a:rPr lang="en-US" sz="2400" dirty="0" smtClean="0">
                <a:solidFill>
                  <a:schemeClr val="tx1"/>
                </a:solidFill>
                <a:latin typeface="Times New Roman" panose="02020603050405020304" pitchFamily="18" charset="0"/>
                <a:cs typeface="Times New Roman" panose="02020603050405020304" pitchFamily="18" charset="0"/>
              </a:rPr>
              <a:t>Đ</a:t>
            </a:r>
            <a:r>
              <a:rPr lang="vi-VN" sz="2400" dirty="0">
                <a:solidFill>
                  <a:schemeClr val="tx1"/>
                </a:solidFill>
                <a:latin typeface="Times New Roman" panose="02020603050405020304" pitchFamily="18" charset="0"/>
                <a:cs typeface="Times New Roman" panose="02020603050405020304" pitchFamily="18" charset="0"/>
              </a:rPr>
              <a:t>ề xuất các </a:t>
            </a:r>
            <a:r>
              <a:rPr lang="vi-VN" sz="2400" dirty="0" smtClean="0">
                <a:solidFill>
                  <a:schemeClr val="tx1"/>
                </a:solidFill>
                <a:latin typeface="Times New Roman" panose="02020603050405020304" pitchFamily="18" charset="0"/>
                <a:cs typeface="Times New Roman" panose="02020603050405020304" pitchFamily="18" charset="0"/>
              </a:rPr>
              <a:t>tập </a:t>
            </a:r>
            <a:r>
              <a:rPr lang="vi-VN" sz="2400" dirty="0">
                <a:solidFill>
                  <a:schemeClr val="tx1"/>
                </a:solidFill>
                <a:latin typeface="Times New Roman" panose="02020603050405020304" pitchFamily="18" charset="0"/>
                <a:cs typeface="Times New Roman" panose="02020603050405020304" pitchFamily="18" charset="0"/>
              </a:rPr>
              <a:t>kịch bản mô phỏng như sau</a:t>
            </a:r>
            <a:r>
              <a:rPr lang="vi-VN" sz="2400" dirty="0" smtClean="0">
                <a:solidFill>
                  <a:schemeClr val="tx1"/>
                </a:solidFill>
                <a:latin typeface="Times New Roman" panose="02020603050405020304" pitchFamily="18" charset="0"/>
                <a:cs typeface="Times New Roman" panose="02020603050405020304" pitchFamily="18" charset="0"/>
              </a:rPr>
              <a:t>:</a:t>
            </a:r>
            <a:endParaRPr lang="en-US" sz="2400" dirty="0" smtClean="0">
              <a:solidFill>
                <a:schemeClr val="tx1"/>
              </a:solidFill>
              <a:latin typeface="Times New Roman" panose="02020603050405020304" pitchFamily="18" charset="0"/>
              <a:cs typeface="Times New Roman" panose="02020603050405020304" pitchFamily="18" charset="0"/>
            </a:endParaRPr>
          </a:p>
          <a:p>
            <a:pPr marL="0" indent="0" algn="just">
              <a:spcBef>
                <a:spcPts val="300"/>
              </a:spcBef>
              <a:buNone/>
            </a:pPr>
            <a:r>
              <a:rPr lang="vi-VN" sz="2400" b="1" smtClean="0">
                <a:solidFill>
                  <a:schemeClr val="tx1"/>
                </a:solidFill>
                <a:latin typeface="Times New Roman" panose="02020603050405020304" pitchFamily="18" charset="0"/>
                <a:cs typeface="Times New Roman" panose="02020603050405020304" pitchFamily="18" charset="0"/>
              </a:rPr>
              <a:t>Kịch </a:t>
            </a:r>
            <a:r>
              <a:rPr lang="vi-VN" sz="2400" b="1" dirty="0">
                <a:solidFill>
                  <a:schemeClr val="tx1"/>
                </a:solidFill>
                <a:latin typeface="Times New Roman" panose="02020603050405020304" pitchFamily="18" charset="0"/>
                <a:cs typeface="Times New Roman" panose="02020603050405020304" pitchFamily="18" charset="0"/>
              </a:rPr>
              <a:t>bản 01: </a:t>
            </a:r>
            <a:r>
              <a:rPr lang="vi-VN" sz="2400" dirty="0">
                <a:solidFill>
                  <a:schemeClr val="tx1"/>
                </a:solidFill>
                <a:latin typeface="Times New Roman" panose="02020603050405020304" pitchFamily="18" charset="0"/>
                <a:cs typeface="Times New Roman" panose="02020603050405020304" pitchFamily="18" charset="0"/>
              </a:rPr>
              <a:t>Mô phỏng chế độ thủy động lực và quá trình vận </a:t>
            </a:r>
            <a:r>
              <a:rPr lang="vi-VN" sz="2400" dirty="0" smtClean="0">
                <a:solidFill>
                  <a:schemeClr val="tx1"/>
                </a:solidFill>
                <a:latin typeface="Times New Roman" panose="02020603050405020304" pitchFamily="18" charset="0"/>
                <a:cs typeface="Times New Roman" panose="02020603050405020304" pitchFamily="18" charset="0"/>
              </a:rPr>
              <a:t>chuyển</a:t>
            </a:r>
            <a:r>
              <a:rPr lang="en-US" sz="2400" dirty="0" smtClean="0">
                <a:solidFill>
                  <a:schemeClr val="tx1"/>
                </a:solidFill>
                <a:latin typeface="Times New Roman" panose="02020603050405020304" pitchFamily="18" charset="0"/>
                <a:cs typeface="Times New Roman" panose="02020603050405020304" pitchFamily="18" charset="0"/>
              </a:rPr>
              <a:t> </a:t>
            </a:r>
            <a:r>
              <a:rPr lang="vi-VN" sz="2400" dirty="0">
                <a:solidFill>
                  <a:schemeClr val="tx1"/>
                </a:solidFill>
                <a:latin typeface="Times New Roman" panose="02020603050405020304" pitchFamily="18" charset="0"/>
                <a:cs typeface="Times New Roman" panose="02020603050405020304" pitchFamily="18" charset="0"/>
              </a:rPr>
              <a:t>bùn cát tại khu vực nghiên cứu khi không có kè mỏ hàn</a:t>
            </a:r>
            <a:endParaRPr lang="en-US" sz="2400" dirty="0">
              <a:solidFill>
                <a:schemeClr val="tx1"/>
              </a:solidFill>
              <a:latin typeface="Times New Roman" panose="02020603050405020304" pitchFamily="18" charset="0"/>
              <a:cs typeface="Times New Roman" panose="02020603050405020304" pitchFamily="18" charset="0"/>
            </a:endParaRPr>
          </a:p>
          <a:p>
            <a:pPr marL="0" indent="0" algn="just">
              <a:buNone/>
            </a:pPr>
            <a:r>
              <a:rPr lang="vi-VN" sz="2400" b="1" dirty="0">
                <a:solidFill>
                  <a:schemeClr val="tx1"/>
                </a:solidFill>
                <a:latin typeface="Times New Roman" panose="02020603050405020304" pitchFamily="18" charset="0"/>
                <a:cs typeface="Times New Roman" panose="02020603050405020304" pitchFamily="18" charset="0"/>
              </a:rPr>
              <a:t>Kịch bản 02: </a:t>
            </a:r>
            <a:r>
              <a:rPr lang="vi-VN" sz="2400" dirty="0">
                <a:solidFill>
                  <a:schemeClr val="tx1"/>
                </a:solidFill>
                <a:latin typeface="Times New Roman" panose="02020603050405020304" pitchFamily="18" charset="0"/>
                <a:cs typeface="Times New Roman" panose="02020603050405020304" pitchFamily="18" charset="0"/>
              </a:rPr>
              <a:t>Mô phỏng chế độ thủy động lực và quá trình vận </a:t>
            </a:r>
            <a:r>
              <a:rPr lang="vi-VN" sz="2400" dirty="0" smtClean="0">
                <a:solidFill>
                  <a:schemeClr val="tx1"/>
                </a:solidFill>
                <a:latin typeface="Times New Roman" panose="02020603050405020304" pitchFamily="18" charset="0"/>
                <a:cs typeface="Times New Roman" panose="02020603050405020304" pitchFamily="18" charset="0"/>
              </a:rPr>
              <a:t>chuyển </a:t>
            </a:r>
            <a:r>
              <a:rPr lang="vi-VN" sz="2400" dirty="0">
                <a:solidFill>
                  <a:schemeClr val="tx1"/>
                </a:solidFill>
                <a:latin typeface="Times New Roman" panose="02020603050405020304" pitchFamily="18" charset="0"/>
                <a:cs typeface="Times New Roman" panose="02020603050405020304" pitchFamily="18" charset="0"/>
              </a:rPr>
              <a:t>bùn cát tại khu vực nghiên cứu khi có kè mỏ hàn với chiều dài L1= 300 (m)</a:t>
            </a:r>
            <a:endParaRPr lang="en-US" sz="2400" dirty="0">
              <a:solidFill>
                <a:schemeClr val="tx1"/>
              </a:solidFill>
              <a:latin typeface="Times New Roman" panose="02020603050405020304" pitchFamily="18" charset="0"/>
              <a:cs typeface="Times New Roman" panose="02020603050405020304" pitchFamily="18" charset="0"/>
            </a:endParaRPr>
          </a:p>
          <a:p>
            <a:pPr marL="0" indent="0" algn="just">
              <a:buNone/>
            </a:pPr>
            <a:r>
              <a:rPr lang="vi-VN" sz="2400" b="1" dirty="0">
                <a:solidFill>
                  <a:schemeClr val="tx1"/>
                </a:solidFill>
                <a:latin typeface="Times New Roman" panose="02020603050405020304" pitchFamily="18" charset="0"/>
                <a:cs typeface="Times New Roman" panose="02020603050405020304" pitchFamily="18" charset="0"/>
              </a:rPr>
              <a:t>Kịch bản 03: </a:t>
            </a:r>
            <a:r>
              <a:rPr lang="vi-VN" sz="2400" dirty="0">
                <a:solidFill>
                  <a:schemeClr val="tx1"/>
                </a:solidFill>
                <a:latin typeface="Times New Roman" panose="02020603050405020304" pitchFamily="18" charset="0"/>
                <a:cs typeface="Times New Roman" panose="02020603050405020304" pitchFamily="18" charset="0"/>
              </a:rPr>
              <a:t>Mô phỏng chế độ thủy động lực và quá trình vận </a:t>
            </a:r>
            <a:r>
              <a:rPr lang="vi-VN" sz="2400" dirty="0" smtClean="0">
                <a:solidFill>
                  <a:schemeClr val="tx1"/>
                </a:solidFill>
                <a:latin typeface="Times New Roman" panose="02020603050405020304" pitchFamily="18" charset="0"/>
                <a:cs typeface="Times New Roman" panose="02020603050405020304" pitchFamily="18" charset="0"/>
              </a:rPr>
              <a:t>chuyển </a:t>
            </a:r>
            <a:r>
              <a:rPr lang="vi-VN" sz="2400" dirty="0">
                <a:solidFill>
                  <a:schemeClr val="tx1"/>
                </a:solidFill>
                <a:latin typeface="Times New Roman" panose="02020603050405020304" pitchFamily="18" charset="0"/>
                <a:cs typeface="Times New Roman" panose="02020603050405020304" pitchFamily="18" charset="0"/>
              </a:rPr>
              <a:t>bùn cát tại khu vực nghiên cứu khi có kè mỏ hàn với chiều dài L2= 1/2L1= 150 (m)</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r>
              <a:rPr lang="en-US" smtClean="0"/>
              <a:t>5/18/2018</a:t>
            </a:r>
            <a:endParaRPr lang="en-US"/>
          </a:p>
        </p:txBody>
      </p:sp>
      <p:sp>
        <p:nvSpPr>
          <p:cNvPr id="3" name="Footer Placeholder 2"/>
          <p:cNvSpPr>
            <a:spLocks noGrp="1"/>
          </p:cNvSpPr>
          <p:nvPr>
            <p:ph type="ftr" sz="quarter" idx="11"/>
          </p:nvPr>
        </p:nvSpPr>
        <p:spPr/>
        <p:txBody>
          <a:bodyPr/>
          <a:lstStyle/>
          <a:p>
            <a:r>
              <a:rPr lang="en-US" smtClean="0"/>
              <a:t>Báo cáo tổng kết nghiên cứu khoa học sinh viên</a:t>
            </a:r>
            <a:endParaRPr lang="en-US" dirty="0"/>
          </a:p>
        </p:txBody>
      </p:sp>
      <p:sp>
        <p:nvSpPr>
          <p:cNvPr id="4" name="Slide Number Placeholder 3"/>
          <p:cNvSpPr>
            <a:spLocks noGrp="1"/>
          </p:cNvSpPr>
          <p:nvPr>
            <p:ph type="sldNum" sz="quarter" idx="12"/>
          </p:nvPr>
        </p:nvSpPr>
        <p:spPr/>
        <p:txBody>
          <a:bodyPr/>
          <a:lstStyle/>
          <a:p>
            <a:fld id="{0F31DC1F-5561-484E-AB46-68C682854F61}" type="slidenum">
              <a:rPr lang="en-US" smtClean="0"/>
              <a:t>19</a:t>
            </a:fld>
            <a:endParaRPr lang="en-US"/>
          </a:p>
        </p:txBody>
      </p:sp>
    </p:spTree>
    <p:extLst>
      <p:ext uri="{BB962C8B-B14F-4D97-AF65-F5344CB8AC3E}">
        <p14:creationId xmlns:p14="http://schemas.microsoft.com/office/powerpoint/2010/main" val="418243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p:cTn id="14"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p:cTn id="21"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 calcmode="lin" valueType="num">
                                      <p:cBhvr>
                                        <p:cTn id="28"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p:cTn id="35"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2910184380"/>
              </p:ext>
            </p:extLst>
          </p:nvPr>
        </p:nvGraphicFramePr>
        <p:xfrm>
          <a:off x="1585262" y="987574"/>
          <a:ext cx="4458528" cy="3277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p:cNvSpPr>
            <a:spLocks noGrp="1"/>
          </p:cNvSpPr>
          <p:nvPr>
            <p:ph type="dt" sz="half" idx="2"/>
          </p:nvPr>
        </p:nvSpPr>
        <p:spPr/>
        <p:txBody>
          <a:bodyPr/>
          <a:lstStyle/>
          <a:p>
            <a:r>
              <a:rPr lang="en-US" smtClean="0"/>
              <a:t>5/18/2018</a:t>
            </a:r>
            <a:endParaRPr lang="en-US" dirty="0"/>
          </a:p>
        </p:txBody>
      </p:sp>
      <p:sp>
        <p:nvSpPr>
          <p:cNvPr id="4" name="Footer Placeholder 3"/>
          <p:cNvSpPr>
            <a:spLocks noGrp="1"/>
          </p:cNvSpPr>
          <p:nvPr>
            <p:ph type="ftr" sz="quarter" idx="3"/>
          </p:nvPr>
        </p:nvSpPr>
        <p:spPr/>
        <p:txBody>
          <a:bodyPr/>
          <a:lstStyle/>
          <a:p>
            <a:r>
              <a:rPr lang="en-US" smtClean="0"/>
              <a:t>Báo cáo tổng kết nghiên cứu khoa học sinh viên</a:t>
            </a:r>
            <a:endParaRPr lang="en-US" dirty="0"/>
          </a:p>
        </p:txBody>
      </p:sp>
      <p:sp>
        <p:nvSpPr>
          <p:cNvPr id="5" name="Slide Number Placeholder 4"/>
          <p:cNvSpPr>
            <a:spLocks noGrp="1"/>
          </p:cNvSpPr>
          <p:nvPr>
            <p:ph type="sldNum" sz="quarter" idx="4"/>
          </p:nvPr>
        </p:nvSpPr>
        <p:spPr/>
        <p:txBody>
          <a:bodyPr/>
          <a:lstStyle/>
          <a:p>
            <a:fld id="{0F31DC1F-5561-484E-AB46-68C682854F61}" type="slidenum">
              <a:rPr lang="en-US" smtClean="0"/>
              <a:t>2</a:t>
            </a:fld>
            <a:endParaRPr lang="en-US" dirty="0"/>
          </a:p>
        </p:txBody>
      </p:sp>
    </p:spTree>
    <p:extLst>
      <p:ext uri="{BB962C8B-B14F-4D97-AF65-F5344CB8AC3E}">
        <p14:creationId xmlns:p14="http://schemas.microsoft.com/office/powerpoint/2010/main" val="97910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468F8570-7539-437C-AA6E-0B7A11772434}"/>
              </a:ext>
            </a:extLst>
          </p:cNvPr>
          <p:cNvSpPr>
            <a:spLocks noGrp="1"/>
          </p:cNvSpPr>
          <p:nvPr>
            <p:ph type="title"/>
          </p:nvPr>
        </p:nvSpPr>
        <p:spPr>
          <a:xfrm>
            <a:off x="457200" y="0"/>
            <a:ext cx="8229600" cy="771550"/>
          </a:xfrm>
        </p:spPr>
        <p:txBody>
          <a:bodyPr>
            <a:normAutofit/>
          </a:bodyPr>
          <a:lstStyle/>
          <a:p>
            <a:r>
              <a:rPr lang="en-US" sz="3200" dirty="0" smtClean="0">
                <a:latin typeface="Times New Roman" pitchFamily="18" charset="0"/>
                <a:cs typeface="Times New Roman" pitchFamily="18" charset="0"/>
              </a:rPr>
              <a:t>4. KẾT </a:t>
            </a:r>
            <a:r>
              <a:rPr lang="en-US" sz="3200" dirty="0">
                <a:latin typeface="Times New Roman" pitchFamily="18" charset="0"/>
                <a:cs typeface="Times New Roman" pitchFamily="18" charset="0"/>
              </a:rPr>
              <a:t>QUẢ NGHIÊN CỨU</a:t>
            </a:r>
          </a:p>
        </p:txBody>
      </p:sp>
      <p:sp>
        <p:nvSpPr>
          <p:cNvPr id="6" name="Content Placeholder 5">
            <a:extLst>
              <a:ext uri="{FF2B5EF4-FFF2-40B4-BE49-F238E27FC236}">
                <a16:creationId xmlns="" xmlns:a16="http://schemas.microsoft.com/office/drawing/2014/main" id="{5D616CC2-C9A0-4BDA-A1BF-03C280F9E638}"/>
              </a:ext>
            </a:extLst>
          </p:cNvPr>
          <p:cNvSpPr>
            <a:spLocks noGrp="1"/>
          </p:cNvSpPr>
          <p:nvPr>
            <p:ph idx="1"/>
          </p:nvPr>
        </p:nvSpPr>
        <p:spPr>
          <a:xfrm>
            <a:off x="457200" y="1459090"/>
            <a:ext cx="3600400" cy="922539"/>
          </a:xfrm>
        </p:spPr>
        <p:txBody>
          <a:bodyPr>
            <a:normAutofit/>
          </a:bodyPr>
          <a:lstStyle/>
          <a:p>
            <a:pPr marL="0" indent="0">
              <a:buNone/>
            </a:pPr>
            <a:r>
              <a:rPr lang="en-US" sz="2000" i="1" dirty="0" err="1" smtClean="0">
                <a:latin typeface="Times New Roman" pitchFamily="18" charset="0"/>
                <a:cs typeface="Times New Roman" pitchFamily="18" charset="0"/>
              </a:rPr>
              <a:t>Các</a:t>
            </a:r>
            <a:r>
              <a:rPr lang="en-US" sz="2000" i="1" dirty="0" smtClean="0">
                <a:latin typeface="Times New Roman" pitchFamily="18" charset="0"/>
                <a:cs typeface="Times New Roman" pitchFamily="18" charset="0"/>
              </a:rPr>
              <a:t> </a:t>
            </a:r>
            <a:r>
              <a:rPr lang="en-US" sz="2000" i="1" dirty="0" err="1">
                <a:latin typeface="Times New Roman" pitchFamily="18" charset="0"/>
                <a:cs typeface="Times New Roman" pitchFamily="18" charset="0"/>
              </a:rPr>
              <a:t>vị</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trí</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quan</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trắc</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dòng</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chảy</a:t>
            </a:r>
            <a:r>
              <a:rPr lang="en-US" sz="2000" i="1" dirty="0">
                <a:latin typeface="Times New Roman" pitchFamily="18" charset="0"/>
                <a:cs typeface="Times New Roman" pitchFamily="18" charset="0"/>
              </a:rPr>
              <a:t> ở </a:t>
            </a:r>
            <a:r>
              <a:rPr lang="en-US" sz="2000" i="1" dirty="0" err="1">
                <a:latin typeface="Times New Roman" pitchFamily="18" charset="0"/>
                <a:cs typeface="Times New Roman" pitchFamily="18" charset="0"/>
              </a:rPr>
              <a:t>khu</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vực</a:t>
            </a:r>
            <a:r>
              <a:rPr lang="en-US" sz="2000" i="1" dirty="0">
                <a:latin typeface="Times New Roman" pitchFamily="18" charset="0"/>
                <a:cs typeface="Times New Roman" pitchFamily="18" charset="0"/>
              </a:rPr>
              <a:t> </a:t>
            </a:r>
            <a:r>
              <a:rPr lang="en-US" sz="2000" i="1" dirty="0" err="1">
                <a:latin typeface="Times New Roman" pitchFamily="18" charset="0"/>
                <a:cs typeface="Times New Roman" pitchFamily="18" charset="0"/>
              </a:rPr>
              <a:t>nghiên</a:t>
            </a:r>
            <a:r>
              <a:rPr lang="en-US" sz="2000" i="1" dirty="0">
                <a:latin typeface="Times New Roman" pitchFamily="18" charset="0"/>
                <a:cs typeface="Times New Roman" pitchFamily="18" charset="0"/>
              </a:rPr>
              <a:t> </a:t>
            </a:r>
            <a:r>
              <a:rPr lang="en-US" sz="2000" i="1" dirty="0" err="1" smtClean="0">
                <a:latin typeface="Times New Roman" pitchFamily="18" charset="0"/>
                <a:cs typeface="Times New Roman" pitchFamily="18" charset="0"/>
              </a:rPr>
              <a:t>cứu</a:t>
            </a:r>
            <a:endParaRPr lang="en-US" sz="2000" i="1" dirty="0">
              <a:latin typeface="Times New Roman" pitchFamily="18" charset="0"/>
              <a:cs typeface="Times New Roman" pitchFamily="18" charset="0"/>
            </a:endParaRPr>
          </a:p>
        </p:txBody>
      </p:sp>
      <p:pic>
        <p:nvPicPr>
          <p:cNvPr id="8" name="Picture 7">
            <a:extLst>
              <a:ext uri="{FF2B5EF4-FFF2-40B4-BE49-F238E27FC236}">
                <a16:creationId xmlns="" xmlns:a16="http://schemas.microsoft.com/office/drawing/2014/main" id="{522F3CA1-288A-499E-92DD-8990308FA08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386808" y="705321"/>
            <a:ext cx="4176464" cy="2565159"/>
          </a:xfrm>
          <a:prstGeom prst="rect">
            <a:avLst/>
          </a:prstGeom>
          <a:noFill/>
        </p:spPr>
      </p:pic>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168" y="2859782"/>
            <a:ext cx="4176464" cy="1733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543400" y="3753714"/>
            <a:ext cx="2473754" cy="369332"/>
          </a:xfrm>
          <a:prstGeom prst="rect">
            <a:avLst/>
          </a:prstGeom>
        </p:spPr>
        <p:txBody>
          <a:bodyPr wrap="none">
            <a:spAutoFit/>
          </a:bodyPr>
          <a:lstStyle/>
          <a:p>
            <a:r>
              <a:rPr lang="en-US" i="1" dirty="0" err="1">
                <a:latin typeface="Times New Roman" panose="02020603050405020304" pitchFamily="18" charset="0"/>
                <a:ea typeface="Times New Roman" panose="02020603050405020304" pitchFamily="18" charset="0"/>
                <a:cs typeface="Times New Roman" panose="02020603050405020304" pitchFamily="18" charset="0"/>
              </a:rPr>
              <a:t>Vị</a:t>
            </a:r>
            <a:r>
              <a:rPr lang="en-US" i="1" dirty="0">
                <a:latin typeface="Times New Roman" panose="02020603050405020304" pitchFamily="18" charset="0"/>
                <a:ea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cs typeface="Times New Roman" panose="02020603050405020304" pitchFamily="18" charset="0"/>
              </a:rPr>
              <a:t>trí</a:t>
            </a:r>
            <a:r>
              <a:rPr lang="en-US" i="1" dirty="0">
                <a:latin typeface="Times New Roman" panose="02020603050405020304" pitchFamily="18" charset="0"/>
                <a:ea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i="1" dirty="0">
                <a:latin typeface="Times New Roman" panose="02020603050405020304" pitchFamily="18" charset="0"/>
                <a:ea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cs typeface="Times New Roman" panose="02020603050405020304" pitchFamily="18" charset="0"/>
              </a:rPr>
              <a:t>điểm</a:t>
            </a:r>
            <a:r>
              <a:rPr lang="en-US" i="1" dirty="0">
                <a:latin typeface="Times New Roman" panose="02020603050405020304" pitchFamily="18" charset="0"/>
                <a:ea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cs typeface="Times New Roman" panose="02020603050405020304" pitchFamily="18" charset="0"/>
              </a:rPr>
              <a:t>triết</a:t>
            </a:r>
            <a:r>
              <a:rPr lang="en-US" i="1" dirty="0">
                <a:latin typeface="Times New Roman" panose="02020603050405020304" pitchFamily="18" charset="0"/>
                <a:ea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cs typeface="Times New Roman" panose="02020603050405020304" pitchFamily="18" charset="0"/>
              </a:rPr>
              <a:t>suất</a:t>
            </a:r>
            <a:endParaRPr lang="en-US" i="1"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US" smtClean="0"/>
              <a:t>5/18/2018</a:t>
            </a:r>
            <a:endParaRPr lang="en-US"/>
          </a:p>
        </p:txBody>
      </p:sp>
      <p:sp>
        <p:nvSpPr>
          <p:cNvPr id="4" name="Footer Placeholder 3"/>
          <p:cNvSpPr>
            <a:spLocks noGrp="1"/>
          </p:cNvSpPr>
          <p:nvPr>
            <p:ph type="ftr" sz="quarter" idx="11"/>
          </p:nvPr>
        </p:nvSpPr>
        <p:spPr/>
        <p:txBody>
          <a:bodyPr/>
          <a:lstStyle/>
          <a:p>
            <a:r>
              <a:rPr lang="en-US" smtClean="0"/>
              <a:t>Báo cáo tổng kết nghiên cứu khoa học sinh viên</a:t>
            </a:r>
            <a:endParaRPr lang="en-US" dirty="0"/>
          </a:p>
        </p:txBody>
      </p:sp>
      <p:sp>
        <p:nvSpPr>
          <p:cNvPr id="7" name="Slide Number Placeholder 6"/>
          <p:cNvSpPr>
            <a:spLocks noGrp="1"/>
          </p:cNvSpPr>
          <p:nvPr>
            <p:ph type="sldNum" sz="quarter" idx="12"/>
          </p:nvPr>
        </p:nvSpPr>
        <p:spPr/>
        <p:txBody>
          <a:bodyPr/>
          <a:lstStyle/>
          <a:p>
            <a:fld id="{0F31DC1F-5561-484E-AB46-68C682854F61}" type="slidenum">
              <a:rPr lang="en-US" smtClean="0"/>
              <a:t>20</a:t>
            </a:fld>
            <a:endParaRPr lang="en-US"/>
          </a:p>
        </p:txBody>
      </p:sp>
    </p:spTree>
    <p:extLst>
      <p:ext uri="{BB962C8B-B14F-4D97-AF65-F5344CB8AC3E}">
        <p14:creationId xmlns:p14="http://schemas.microsoft.com/office/powerpoint/2010/main" val="154886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7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3074"/>
                                        </p:tgtEl>
                                        <p:attrNameLst>
                                          <p:attrName>style.visibility</p:attrName>
                                        </p:attrNameLst>
                                      </p:cBhvr>
                                      <p:to>
                                        <p:strVal val="visible"/>
                                      </p:to>
                                    </p:set>
                                    <p:animEffect transition="in" filter="wheel(1)">
                                      <p:cBhvr>
                                        <p:cTn id="22" dur="7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759854B-7212-4427-B068-9505B1D12AC4}"/>
              </a:ext>
            </a:extLst>
          </p:cNvPr>
          <p:cNvSpPr>
            <a:spLocks noGrp="1"/>
          </p:cNvSpPr>
          <p:nvPr>
            <p:ph idx="1"/>
          </p:nvPr>
        </p:nvSpPr>
        <p:spPr>
          <a:xfrm>
            <a:off x="-1116632" y="-21265"/>
            <a:ext cx="4932040" cy="460648"/>
          </a:xfrm>
        </p:spPr>
        <p:txBody>
          <a:bodyPr>
            <a:normAutofit/>
          </a:bodyPr>
          <a:lstStyle/>
          <a:p>
            <a:pPr marL="978408" lvl="3" indent="0">
              <a:buNone/>
            </a:pPr>
            <a:r>
              <a:rPr lang="en-US" sz="1800" b="1" i="1" dirty="0" smtClean="0">
                <a:latin typeface="Times New Roman" panose="02020603050405020304" pitchFamily="18" charset="0"/>
                <a:cs typeface="Times New Roman" panose="02020603050405020304" pitchFamily="18" charset="0"/>
              </a:rPr>
              <a:t>      </a:t>
            </a:r>
            <a:r>
              <a:rPr lang="en-US" sz="1800" b="1" i="1" dirty="0" err="1" smtClean="0">
                <a:latin typeface="Times New Roman" panose="02020603050405020304" pitchFamily="18" charset="0"/>
                <a:cs typeface="Times New Roman" panose="02020603050405020304" pitchFamily="18" charset="0"/>
              </a:rPr>
              <a:t>Kết</a:t>
            </a:r>
            <a:r>
              <a:rPr lang="en-US" sz="1800" b="1" i="1" dirty="0" smtClean="0">
                <a:latin typeface="Times New Roman" panose="02020603050405020304" pitchFamily="18" charset="0"/>
                <a:cs typeface="Times New Roman" panose="02020603050405020304" pitchFamily="18" charset="0"/>
              </a:rPr>
              <a:t> </a:t>
            </a:r>
            <a:r>
              <a:rPr lang="en-US" sz="1800" b="1" i="1" dirty="0" err="1">
                <a:latin typeface="Times New Roman" panose="02020603050405020304" pitchFamily="18" charset="0"/>
                <a:cs typeface="Times New Roman" panose="02020603050405020304" pitchFamily="18" charset="0"/>
              </a:rPr>
              <a:t>quả</a:t>
            </a:r>
            <a:r>
              <a:rPr lang="en-US" sz="1800" b="1" i="1" dirty="0">
                <a:latin typeface="Times New Roman" panose="02020603050405020304" pitchFamily="18" charset="0"/>
                <a:cs typeface="Times New Roman" panose="02020603050405020304" pitchFamily="18" charset="0"/>
              </a:rPr>
              <a:t> </a:t>
            </a:r>
            <a:r>
              <a:rPr lang="en-US" sz="1800" b="1" i="1" dirty="0" err="1">
                <a:latin typeface="Times New Roman" panose="02020603050405020304" pitchFamily="18" charset="0"/>
                <a:cs typeface="Times New Roman" panose="02020603050405020304" pitchFamily="18" charset="0"/>
              </a:rPr>
              <a:t>dòng</a:t>
            </a:r>
            <a:r>
              <a:rPr lang="en-US" sz="1800" b="1" i="1" dirty="0">
                <a:latin typeface="Times New Roman" panose="02020603050405020304" pitchFamily="18" charset="0"/>
                <a:cs typeface="Times New Roman" panose="02020603050405020304" pitchFamily="18" charset="0"/>
              </a:rPr>
              <a:t> </a:t>
            </a:r>
            <a:r>
              <a:rPr lang="en-US" sz="1800" b="1" i="1" dirty="0" err="1">
                <a:latin typeface="Times New Roman" panose="02020603050405020304" pitchFamily="18" charset="0"/>
                <a:cs typeface="Times New Roman" panose="02020603050405020304" pitchFamily="18" charset="0"/>
              </a:rPr>
              <a:t>chảy</a:t>
            </a:r>
            <a:r>
              <a:rPr lang="en-US" sz="1800" b="1" i="1" dirty="0">
                <a:latin typeface="Times New Roman" panose="02020603050405020304" pitchFamily="18" charset="0"/>
                <a:cs typeface="Times New Roman" panose="02020603050405020304" pitchFamily="18" charset="0"/>
              </a:rPr>
              <a:t> </a:t>
            </a:r>
            <a:r>
              <a:rPr lang="en-US" sz="1800" b="1" i="1" dirty="0" err="1">
                <a:latin typeface="Times New Roman" panose="02020603050405020304" pitchFamily="18" charset="0"/>
                <a:cs typeface="Times New Roman" panose="02020603050405020304" pitchFamily="18" charset="0"/>
              </a:rPr>
              <a:t>tháng</a:t>
            </a:r>
            <a:r>
              <a:rPr lang="en-US" sz="1800" b="1" i="1" dirty="0">
                <a:latin typeface="Times New Roman" panose="02020603050405020304" pitchFamily="18" charset="0"/>
                <a:cs typeface="Times New Roman" panose="02020603050405020304" pitchFamily="18" charset="0"/>
              </a:rPr>
              <a:t> 7</a:t>
            </a:r>
          </a:p>
        </p:txBody>
      </p:sp>
      <p:sp>
        <p:nvSpPr>
          <p:cNvPr id="4" name="Content Placeholder 3">
            <a:extLst>
              <a:ext uri="{FF2B5EF4-FFF2-40B4-BE49-F238E27FC236}">
                <a16:creationId xmlns="" xmlns:a16="http://schemas.microsoft.com/office/drawing/2014/main" id="{BD00E453-8919-4E4C-A31A-262E2F5818DD}"/>
              </a:ext>
            </a:extLst>
          </p:cNvPr>
          <p:cNvSpPr>
            <a:spLocks noGrp="1"/>
          </p:cNvSpPr>
          <p:nvPr>
            <p:ph idx="10"/>
          </p:nvPr>
        </p:nvSpPr>
        <p:spPr>
          <a:xfrm>
            <a:off x="7606" y="355244"/>
            <a:ext cx="6956425" cy="430509"/>
          </a:xfrm>
        </p:spPr>
        <p:txBody>
          <a:bodyPr/>
          <a:lstStyle/>
          <a:p>
            <a:r>
              <a:rPr lang="en-US" sz="1600" i="1" dirty="0">
                <a:solidFill>
                  <a:schemeClr val="tx1"/>
                </a:solidFill>
                <a:latin typeface="Times New Roman" panose="02020603050405020304" pitchFamily="18" charset="0"/>
                <a:cs typeface="Times New Roman" panose="02020603050405020304" pitchFamily="18" charset="0"/>
              </a:rPr>
              <a:t>a. </a:t>
            </a:r>
            <a:r>
              <a:rPr lang="en-US" sz="1600" i="1" dirty="0" err="1">
                <a:solidFill>
                  <a:schemeClr val="tx1"/>
                </a:solidFill>
                <a:latin typeface="Times New Roman" panose="02020603050405020304" pitchFamily="18" charset="0"/>
                <a:cs typeface="Times New Roman" panose="02020603050405020304" pitchFamily="18" charset="0"/>
              </a:rPr>
              <a:t>Kết</a:t>
            </a:r>
            <a:r>
              <a:rPr lang="en-US" sz="1600" i="1" dirty="0">
                <a:solidFill>
                  <a:schemeClr val="tx1"/>
                </a:solidFill>
                <a:latin typeface="Times New Roman" panose="02020603050405020304" pitchFamily="18" charset="0"/>
                <a:cs typeface="Times New Roman" panose="02020603050405020304" pitchFamily="18" charset="0"/>
              </a:rPr>
              <a:t> </a:t>
            </a:r>
            <a:r>
              <a:rPr lang="en-US" sz="1600" i="1" dirty="0" err="1">
                <a:solidFill>
                  <a:schemeClr val="tx1"/>
                </a:solidFill>
                <a:latin typeface="Times New Roman" panose="02020603050405020304" pitchFamily="18" charset="0"/>
                <a:cs typeface="Times New Roman" panose="02020603050405020304" pitchFamily="18" charset="0"/>
              </a:rPr>
              <a:t>quả</a:t>
            </a:r>
            <a:r>
              <a:rPr lang="en-US" sz="1600" i="1" dirty="0">
                <a:solidFill>
                  <a:schemeClr val="tx1"/>
                </a:solidFill>
                <a:latin typeface="Times New Roman" panose="02020603050405020304" pitchFamily="18" charset="0"/>
                <a:cs typeface="Times New Roman" panose="02020603050405020304" pitchFamily="18" charset="0"/>
              </a:rPr>
              <a:t> </a:t>
            </a:r>
            <a:r>
              <a:rPr lang="en-US" sz="1600" i="1" dirty="0" err="1">
                <a:solidFill>
                  <a:schemeClr val="tx1"/>
                </a:solidFill>
                <a:latin typeface="Times New Roman" panose="02020603050405020304" pitchFamily="18" charset="0"/>
                <a:cs typeface="Times New Roman" panose="02020603050405020304" pitchFamily="18" charset="0"/>
              </a:rPr>
              <a:t>chế</a:t>
            </a:r>
            <a:r>
              <a:rPr lang="en-US" sz="1600" i="1" dirty="0">
                <a:solidFill>
                  <a:schemeClr val="tx1"/>
                </a:solidFill>
                <a:latin typeface="Times New Roman" panose="02020603050405020304" pitchFamily="18" charset="0"/>
                <a:cs typeface="Times New Roman" panose="02020603050405020304" pitchFamily="18" charset="0"/>
              </a:rPr>
              <a:t> </a:t>
            </a:r>
            <a:r>
              <a:rPr lang="en-US" sz="1600" i="1" dirty="0" err="1">
                <a:solidFill>
                  <a:schemeClr val="tx1"/>
                </a:solidFill>
                <a:latin typeface="Times New Roman" panose="02020603050405020304" pitchFamily="18" charset="0"/>
                <a:cs typeface="Times New Roman" panose="02020603050405020304" pitchFamily="18" charset="0"/>
              </a:rPr>
              <a:t>độ</a:t>
            </a:r>
            <a:r>
              <a:rPr lang="en-US" sz="1600" i="1" dirty="0">
                <a:solidFill>
                  <a:schemeClr val="tx1"/>
                </a:solidFill>
                <a:latin typeface="Times New Roman" panose="02020603050405020304" pitchFamily="18" charset="0"/>
                <a:cs typeface="Times New Roman" panose="02020603050405020304" pitchFamily="18" charset="0"/>
              </a:rPr>
              <a:t> </a:t>
            </a:r>
            <a:r>
              <a:rPr lang="en-US" sz="1600" i="1" dirty="0" err="1">
                <a:solidFill>
                  <a:schemeClr val="tx1"/>
                </a:solidFill>
                <a:latin typeface="Times New Roman" panose="02020603050405020304" pitchFamily="18" charset="0"/>
                <a:cs typeface="Times New Roman" panose="02020603050405020304" pitchFamily="18" charset="0"/>
              </a:rPr>
              <a:t>dòng</a:t>
            </a:r>
            <a:r>
              <a:rPr lang="en-US" sz="1600" i="1" dirty="0">
                <a:solidFill>
                  <a:schemeClr val="tx1"/>
                </a:solidFill>
                <a:latin typeface="Times New Roman" panose="02020603050405020304" pitchFamily="18" charset="0"/>
                <a:cs typeface="Times New Roman" panose="02020603050405020304" pitchFamily="18" charset="0"/>
              </a:rPr>
              <a:t> </a:t>
            </a:r>
            <a:r>
              <a:rPr lang="en-US" sz="1600" i="1" dirty="0" err="1">
                <a:solidFill>
                  <a:schemeClr val="tx1"/>
                </a:solidFill>
                <a:latin typeface="Times New Roman" panose="02020603050405020304" pitchFamily="18" charset="0"/>
                <a:cs typeface="Times New Roman" panose="02020603050405020304" pitchFamily="18" charset="0"/>
              </a:rPr>
              <a:t>chảy</a:t>
            </a:r>
            <a:r>
              <a:rPr lang="en-US" sz="1600" i="1" dirty="0">
                <a:solidFill>
                  <a:schemeClr val="tx1"/>
                </a:solidFill>
                <a:latin typeface="Times New Roman" panose="02020603050405020304" pitchFamily="18" charset="0"/>
                <a:cs typeface="Times New Roman" panose="02020603050405020304" pitchFamily="18" charset="0"/>
              </a:rPr>
              <a:t> </a:t>
            </a:r>
            <a:r>
              <a:rPr lang="en-US" sz="1600" i="1" dirty="0" err="1">
                <a:solidFill>
                  <a:schemeClr val="tx1"/>
                </a:solidFill>
                <a:latin typeface="Times New Roman" panose="02020603050405020304" pitchFamily="18" charset="0"/>
                <a:cs typeface="Times New Roman" panose="02020603050405020304" pitchFamily="18" charset="0"/>
              </a:rPr>
              <a:t>khu</a:t>
            </a:r>
            <a:r>
              <a:rPr lang="en-US" sz="1600" i="1" dirty="0">
                <a:solidFill>
                  <a:schemeClr val="tx1"/>
                </a:solidFill>
                <a:latin typeface="Times New Roman" panose="02020603050405020304" pitchFamily="18" charset="0"/>
                <a:cs typeface="Times New Roman" panose="02020603050405020304" pitchFamily="18" charset="0"/>
              </a:rPr>
              <a:t> </a:t>
            </a:r>
            <a:r>
              <a:rPr lang="en-US" sz="1600" i="1" dirty="0" err="1">
                <a:solidFill>
                  <a:schemeClr val="tx1"/>
                </a:solidFill>
                <a:latin typeface="Times New Roman" panose="02020603050405020304" pitchFamily="18" charset="0"/>
                <a:cs typeface="Times New Roman" panose="02020603050405020304" pitchFamily="18" charset="0"/>
              </a:rPr>
              <a:t>vực</a:t>
            </a:r>
            <a:r>
              <a:rPr lang="en-US" sz="1600" i="1" dirty="0">
                <a:solidFill>
                  <a:schemeClr val="tx1"/>
                </a:solidFill>
                <a:latin typeface="Times New Roman" panose="02020603050405020304" pitchFamily="18" charset="0"/>
                <a:cs typeface="Times New Roman" panose="02020603050405020304" pitchFamily="18" charset="0"/>
              </a:rPr>
              <a:t> </a:t>
            </a:r>
            <a:r>
              <a:rPr lang="en-US" sz="1600" i="1" dirty="0" err="1">
                <a:solidFill>
                  <a:schemeClr val="tx1"/>
                </a:solidFill>
                <a:latin typeface="Times New Roman" panose="02020603050405020304" pitchFamily="18" charset="0"/>
                <a:cs typeface="Times New Roman" panose="02020603050405020304" pitchFamily="18" charset="0"/>
              </a:rPr>
              <a:t>nghiên</a:t>
            </a:r>
            <a:r>
              <a:rPr lang="en-US" sz="1600" i="1" dirty="0">
                <a:solidFill>
                  <a:schemeClr val="tx1"/>
                </a:solidFill>
                <a:latin typeface="Times New Roman" panose="02020603050405020304" pitchFamily="18" charset="0"/>
                <a:cs typeface="Times New Roman" panose="02020603050405020304" pitchFamily="18" charset="0"/>
              </a:rPr>
              <a:t> </a:t>
            </a:r>
            <a:r>
              <a:rPr lang="en-US" sz="1600" i="1" dirty="0" err="1">
                <a:solidFill>
                  <a:schemeClr val="tx1"/>
                </a:solidFill>
                <a:latin typeface="Times New Roman" panose="02020603050405020304" pitchFamily="18" charset="0"/>
                <a:cs typeface="Times New Roman" panose="02020603050405020304" pitchFamily="18" charset="0"/>
              </a:rPr>
              <a:t>cứu</a:t>
            </a:r>
            <a:r>
              <a:rPr lang="en-US" sz="1600" i="1" dirty="0">
                <a:solidFill>
                  <a:schemeClr val="tx1"/>
                </a:solidFill>
                <a:latin typeface="Times New Roman" panose="02020603050405020304" pitchFamily="18" charset="0"/>
                <a:cs typeface="Times New Roman" panose="02020603050405020304" pitchFamily="18" charset="0"/>
              </a:rPr>
              <a:t> </a:t>
            </a:r>
            <a:r>
              <a:rPr lang="en-US" sz="1600" i="1" dirty="0" err="1">
                <a:solidFill>
                  <a:schemeClr val="tx1"/>
                </a:solidFill>
                <a:latin typeface="Times New Roman" panose="02020603050405020304" pitchFamily="18" charset="0"/>
                <a:cs typeface="Times New Roman" panose="02020603050405020304" pitchFamily="18" charset="0"/>
              </a:rPr>
              <a:t>của</a:t>
            </a:r>
            <a:r>
              <a:rPr lang="en-US" sz="1600" i="1" dirty="0">
                <a:solidFill>
                  <a:schemeClr val="tx1"/>
                </a:solidFill>
                <a:latin typeface="Times New Roman" panose="02020603050405020304" pitchFamily="18" charset="0"/>
                <a:cs typeface="Times New Roman" panose="02020603050405020304" pitchFamily="18" charset="0"/>
              </a:rPr>
              <a:t> </a:t>
            </a:r>
            <a:r>
              <a:rPr lang="en-US" sz="1600" i="1" dirty="0" err="1">
                <a:solidFill>
                  <a:schemeClr val="tx1"/>
                </a:solidFill>
                <a:latin typeface="Times New Roman" panose="02020603050405020304" pitchFamily="18" charset="0"/>
                <a:cs typeface="Times New Roman" panose="02020603050405020304" pitchFamily="18" charset="0"/>
              </a:rPr>
              <a:t>kịch</a:t>
            </a:r>
            <a:r>
              <a:rPr lang="en-US" sz="1600" i="1" dirty="0">
                <a:solidFill>
                  <a:schemeClr val="tx1"/>
                </a:solidFill>
                <a:latin typeface="Times New Roman" panose="02020603050405020304" pitchFamily="18" charset="0"/>
                <a:cs typeface="Times New Roman" panose="02020603050405020304" pitchFamily="18" charset="0"/>
              </a:rPr>
              <a:t> </a:t>
            </a:r>
            <a:r>
              <a:rPr lang="en-US" sz="1600" i="1" dirty="0" err="1">
                <a:solidFill>
                  <a:schemeClr val="tx1"/>
                </a:solidFill>
                <a:latin typeface="Times New Roman" panose="02020603050405020304" pitchFamily="18" charset="0"/>
                <a:cs typeface="Times New Roman" panose="02020603050405020304" pitchFamily="18" charset="0"/>
              </a:rPr>
              <a:t>bản</a:t>
            </a:r>
            <a:r>
              <a:rPr lang="en-US" sz="1600" i="1" dirty="0">
                <a:solidFill>
                  <a:schemeClr val="tx1"/>
                </a:solidFill>
                <a:latin typeface="Times New Roman" panose="02020603050405020304" pitchFamily="18" charset="0"/>
                <a:cs typeface="Times New Roman" panose="02020603050405020304" pitchFamily="18" charset="0"/>
              </a:rPr>
              <a:t> 01 </a:t>
            </a:r>
            <a:r>
              <a:rPr lang="en-US" sz="1600" i="1" dirty="0" err="1">
                <a:solidFill>
                  <a:schemeClr val="tx1"/>
                </a:solidFill>
                <a:latin typeface="Times New Roman" panose="02020603050405020304" pitchFamily="18" charset="0"/>
                <a:cs typeface="Times New Roman" panose="02020603050405020304" pitchFamily="18" charset="0"/>
              </a:rPr>
              <a:t>và</a:t>
            </a:r>
            <a:r>
              <a:rPr lang="en-US" sz="1600" i="1" dirty="0">
                <a:solidFill>
                  <a:schemeClr val="tx1"/>
                </a:solidFill>
                <a:latin typeface="Times New Roman" panose="02020603050405020304" pitchFamily="18" charset="0"/>
                <a:cs typeface="Times New Roman" panose="02020603050405020304" pitchFamily="18" charset="0"/>
              </a:rPr>
              <a:t> 02</a:t>
            </a:r>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 xmlns:a16="http://schemas.microsoft.com/office/drawing/2014/main" id="{87224D0D-EAB0-4620-8B6A-A76AAAD1D13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09727" y="1053696"/>
            <a:ext cx="3312368" cy="1911961"/>
          </a:xfrm>
          <a:prstGeom prst="rect">
            <a:avLst/>
          </a:prstGeom>
          <a:noFill/>
        </p:spPr>
      </p:pic>
      <p:sp>
        <p:nvSpPr>
          <p:cNvPr id="11" name="Rectangle 10">
            <a:extLst>
              <a:ext uri="{FF2B5EF4-FFF2-40B4-BE49-F238E27FC236}">
                <a16:creationId xmlns="" xmlns:a16="http://schemas.microsoft.com/office/drawing/2014/main" id="{4D6BA561-F4FA-413A-949C-15B7006AD014}"/>
              </a:ext>
            </a:extLst>
          </p:cNvPr>
          <p:cNvSpPr/>
          <p:nvPr/>
        </p:nvSpPr>
        <p:spPr>
          <a:xfrm>
            <a:off x="611560" y="716650"/>
            <a:ext cx="3329312" cy="307777"/>
          </a:xfrm>
          <a:prstGeom prst="rect">
            <a:avLst/>
          </a:prstGeom>
        </p:spPr>
        <p:txBody>
          <a:bodyPr wrap="square">
            <a:spAutoFit/>
          </a:bodyPr>
          <a:lstStyle/>
          <a:p>
            <a:r>
              <a:rPr lang="en-US" sz="1400" dirty="0" err="1" smtClean="0">
                <a:latin typeface="Times New Roman" panose="02020603050405020304" pitchFamily="18" charset="0"/>
                <a:ea typeface="Times New Roman" panose="02020603050405020304" pitchFamily="18" charset="0"/>
                <a:cs typeface="Times New Roman" panose="02020603050405020304" pitchFamily="18" charset="0"/>
              </a:rPr>
              <a:t>Dòng</a:t>
            </a:r>
            <a:r>
              <a:rPr lang="en-US" sz="1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ea typeface="Times New Roman" panose="02020603050405020304" pitchFamily="18" charset="0"/>
                <a:cs typeface="Times New Roman" panose="02020603050405020304" pitchFamily="18" charset="0"/>
              </a:rPr>
              <a:t>chảy</a:t>
            </a:r>
            <a:r>
              <a:rPr lang="en-US" sz="1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ea typeface="Times New Roman" panose="02020603050405020304" pitchFamily="18" charset="0"/>
                <a:cs typeface="Times New Roman" panose="02020603050405020304" pitchFamily="18" charset="0"/>
              </a:rPr>
              <a:t>khi</a:t>
            </a:r>
            <a:r>
              <a:rPr lang="en-US" sz="1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ea typeface="Times New Roman" panose="02020603050405020304" pitchFamily="18" charset="0"/>
                <a:cs typeface="Times New Roman" panose="02020603050405020304" pitchFamily="18" charset="0"/>
              </a:rPr>
              <a:t>không</a:t>
            </a:r>
            <a:r>
              <a:rPr lang="en-US" sz="1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ea typeface="Times New Roman" panose="02020603050405020304" pitchFamily="18" charset="0"/>
                <a:cs typeface="Times New Roman" panose="02020603050405020304" pitchFamily="18" charset="0"/>
              </a:rPr>
              <a:t>có</a:t>
            </a:r>
            <a:r>
              <a:rPr lang="en-US" sz="1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ea typeface="Times New Roman" panose="02020603050405020304" pitchFamily="18" charset="0"/>
                <a:cs typeface="Times New Roman" panose="02020603050405020304" pitchFamily="18" charset="0"/>
              </a:rPr>
              <a:t>Kè</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ea typeface="Times New Roman" panose="02020603050405020304" pitchFamily="18" charset="0"/>
                <a:cs typeface="Times New Roman" panose="02020603050405020304" pitchFamily="18" charset="0"/>
              </a:rPr>
              <a:t>mỏ</a:t>
            </a:r>
            <a:r>
              <a:rPr lang="en-US" sz="1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hàn</a:t>
            </a:r>
            <a:endParaRPr lang="en-US" sz="1400"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 xmlns:a16="http://schemas.microsoft.com/office/drawing/2014/main" id="{B45D7064-E467-4B93-8485-4794D35B33A6}"/>
              </a:ext>
            </a:extLst>
          </p:cNvPr>
          <p:cNvSpPr/>
          <p:nvPr/>
        </p:nvSpPr>
        <p:spPr>
          <a:xfrm>
            <a:off x="5220072" y="596152"/>
            <a:ext cx="3528392" cy="523220"/>
          </a:xfrm>
          <a:prstGeom prst="rect">
            <a:avLst/>
          </a:prstGeom>
        </p:spPr>
        <p:txBody>
          <a:bodyPr wrap="square">
            <a:spAutoFit/>
          </a:bodyPr>
          <a:lstStyle/>
          <a:p>
            <a:pPr algn="ct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Chế</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độ</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dòng</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chảy</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khi</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có</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kè</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mỏ</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hàn</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ea typeface="Times New Roman" panose="02020603050405020304" pitchFamily="18" charset="0"/>
                <a:cs typeface="Times New Roman" panose="02020603050405020304" pitchFamily="18" charset="0"/>
              </a:rPr>
              <a:t>với</a:t>
            </a:r>
            <a:r>
              <a:rPr lang="en-US" sz="1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chiều</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dài</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ea typeface="Times New Roman" panose="02020603050405020304" pitchFamily="18" charset="0"/>
                <a:cs typeface="Times New Roman" panose="02020603050405020304" pitchFamily="18" charset="0"/>
              </a:rPr>
              <a:t>kè</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 L1</a:t>
            </a:r>
            <a:endParaRPr lang="en-US" sz="1400" dirty="0">
              <a:latin typeface="Times New Roman" panose="02020603050405020304" pitchFamily="18" charset="0"/>
              <a:cs typeface="Times New Roman" panose="02020603050405020304" pitchFamily="18" charset="0"/>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9727" y="2965657"/>
            <a:ext cx="3312368" cy="17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a:extLst>
              <a:ext uri="{FF2B5EF4-FFF2-40B4-BE49-F238E27FC236}">
                <a16:creationId xmlns="" xmlns:a16="http://schemas.microsoft.com/office/drawing/2014/main" id="{982D377E-67DB-42B7-B8B0-22DCD0BB93CE}"/>
              </a:ext>
            </a:extLst>
          </p:cNvPr>
          <p:cNvPicPr/>
          <p:nvPr/>
        </p:nvPicPr>
        <p:blipFill>
          <a:blip r:embed="rId4">
            <a:extLst>
              <a:ext uri="{28A0092B-C50C-407E-A947-70E740481C1C}">
                <a14:useLocalDpi xmlns:a14="http://schemas.microsoft.com/office/drawing/2010/main" val="0"/>
              </a:ext>
            </a:extLst>
          </a:blip>
          <a:stretch>
            <a:fillRect/>
          </a:stretch>
        </p:blipFill>
        <p:spPr>
          <a:xfrm>
            <a:off x="611560" y="1103306"/>
            <a:ext cx="2952328" cy="1911962"/>
          </a:xfrm>
          <a:prstGeom prst="rect">
            <a:avLst/>
          </a:prstGeom>
        </p:spPr>
      </p:pic>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88" y="2985853"/>
            <a:ext cx="2952328" cy="1777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2"/>
          </p:nvPr>
        </p:nvSpPr>
        <p:spPr/>
        <p:txBody>
          <a:bodyPr/>
          <a:lstStyle/>
          <a:p>
            <a:r>
              <a:rPr lang="en-US" smtClean="0"/>
              <a:t>5/18/2018</a:t>
            </a:r>
            <a:endParaRPr lang="en-US" dirty="0"/>
          </a:p>
        </p:txBody>
      </p:sp>
      <p:sp>
        <p:nvSpPr>
          <p:cNvPr id="5" name="Footer Placeholder 4"/>
          <p:cNvSpPr>
            <a:spLocks noGrp="1"/>
          </p:cNvSpPr>
          <p:nvPr>
            <p:ph type="ftr" sz="quarter" idx="3"/>
          </p:nvPr>
        </p:nvSpPr>
        <p:spPr/>
        <p:txBody>
          <a:bodyPr/>
          <a:lstStyle/>
          <a:p>
            <a:r>
              <a:rPr lang="en-US" smtClean="0"/>
              <a:t>Báo cáo tổng kết nghiên cứu khoa học sinh viên</a:t>
            </a:r>
            <a:endParaRPr lang="en-US" dirty="0"/>
          </a:p>
        </p:txBody>
      </p:sp>
      <p:sp>
        <p:nvSpPr>
          <p:cNvPr id="6" name="Slide Number Placeholder 5"/>
          <p:cNvSpPr>
            <a:spLocks noGrp="1"/>
          </p:cNvSpPr>
          <p:nvPr>
            <p:ph type="sldNum" sz="quarter" idx="4"/>
          </p:nvPr>
        </p:nvSpPr>
        <p:spPr/>
        <p:txBody>
          <a:bodyPr/>
          <a:lstStyle/>
          <a:p>
            <a:fld id="{0F31DC1F-5561-484E-AB46-68C682854F61}" type="slidenum">
              <a:rPr lang="en-US" smtClean="0"/>
              <a:t>21</a:t>
            </a:fld>
            <a:endParaRPr lang="en-US" dirty="0"/>
          </a:p>
        </p:txBody>
      </p:sp>
    </p:spTree>
    <p:extLst>
      <p:ext uri="{BB962C8B-B14F-4D97-AF65-F5344CB8AC3E}">
        <p14:creationId xmlns:p14="http://schemas.microsoft.com/office/powerpoint/2010/main" val="247554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circle(in)">
                                      <p:cBhvr>
                                        <p:cTn id="33" dur="8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circle(in)">
                                      <p:cBhvr>
                                        <p:cTn id="38" dur="6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nodeType="clickEffect">
                                  <p:stCondLst>
                                    <p:cond delay="0"/>
                                  </p:stCondLst>
                                  <p:childTnLst>
                                    <p:set>
                                      <p:cBhvr>
                                        <p:cTn id="42" dur="1" fill="hold">
                                          <p:stCondLst>
                                            <p:cond delay="0"/>
                                          </p:stCondLst>
                                        </p:cTn>
                                        <p:tgtEl>
                                          <p:spTgt spid="5123"/>
                                        </p:tgtEl>
                                        <p:attrNameLst>
                                          <p:attrName>style.visibility</p:attrName>
                                        </p:attrNameLst>
                                      </p:cBhvr>
                                      <p:to>
                                        <p:strVal val="visible"/>
                                      </p:to>
                                    </p:set>
                                    <p:animEffect transition="in" filter="wheel(1)">
                                      <p:cBhvr>
                                        <p:cTn id="43" dur="8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 xmlns:a16="http://schemas.microsoft.com/office/drawing/2014/main" id="{50FF2C4E-BA2F-441F-8842-41E8144E0371}"/>
              </a:ext>
            </a:extLst>
          </p:cNvPr>
          <p:cNvGraphicFramePr>
            <a:graphicFrameLocks noGrp="1"/>
          </p:cNvGraphicFramePr>
          <p:nvPr>
            <p:ph idx="1"/>
            <p:extLst>
              <p:ext uri="{D42A27DB-BD31-4B8C-83A1-F6EECF244321}">
                <p14:modId xmlns:p14="http://schemas.microsoft.com/office/powerpoint/2010/main" val="1267662488"/>
              </p:ext>
            </p:extLst>
          </p:nvPr>
        </p:nvGraphicFramePr>
        <p:xfrm>
          <a:off x="467544" y="883629"/>
          <a:ext cx="7776864" cy="3128281"/>
        </p:xfrm>
        <a:graphic>
          <a:graphicData uri="http://schemas.openxmlformats.org/drawingml/2006/table">
            <a:tbl>
              <a:tblPr firstRow="1" firstCol="1" bandRow="1">
                <a:tableStyleId>{5C22544A-7EE6-4342-B048-85BDC9FD1C3A}</a:tableStyleId>
              </a:tblPr>
              <a:tblGrid>
                <a:gridCol w="1234709">
                  <a:extLst>
                    <a:ext uri="{9D8B030D-6E8A-4147-A177-3AD203B41FA5}">
                      <a16:colId xmlns="" xmlns:a16="http://schemas.microsoft.com/office/drawing/2014/main" val="2792285914"/>
                    </a:ext>
                  </a:extLst>
                </a:gridCol>
                <a:gridCol w="2437699">
                  <a:extLst>
                    <a:ext uri="{9D8B030D-6E8A-4147-A177-3AD203B41FA5}">
                      <a16:colId xmlns="" xmlns:a16="http://schemas.microsoft.com/office/drawing/2014/main" val="781868521"/>
                    </a:ext>
                  </a:extLst>
                </a:gridCol>
                <a:gridCol w="1224136">
                  <a:extLst>
                    <a:ext uri="{9D8B030D-6E8A-4147-A177-3AD203B41FA5}">
                      <a16:colId xmlns="" xmlns:a16="http://schemas.microsoft.com/office/drawing/2014/main" val="676764514"/>
                    </a:ext>
                  </a:extLst>
                </a:gridCol>
                <a:gridCol w="1368152">
                  <a:extLst>
                    <a:ext uri="{9D8B030D-6E8A-4147-A177-3AD203B41FA5}">
                      <a16:colId xmlns="" xmlns:a16="http://schemas.microsoft.com/office/drawing/2014/main" val="4275060601"/>
                    </a:ext>
                  </a:extLst>
                </a:gridCol>
                <a:gridCol w="1512168">
                  <a:extLst>
                    <a:ext uri="{9D8B030D-6E8A-4147-A177-3AD203B41FA5}">
                      <a16:colId xmlns="" xmlns:a16="http://schemas.microsoft.com/office/drawing/2014/main" val="2225946220"/>
                    </a:ext>
                  </a:extLst>
                </a:gridCol>
              </a:tblGrid>
              <a:tr h="746936">
                <a:tc>
                  <a:txBody>
                    <a:bodyPr/>
                    <a:lstStyle/>
                    <a:p>
                      <a:pPr marL="0" marR="0" algn="ctr">
                        <a:lnSpc>
                          <a:spcPct val="150000"/>
                        </a:lnSpc>
                        <a:spcBef>
                          <a:spcPts val="0"/>
                        </a:spcBef>
                        <a:spcAft>
                          <a:spcPts val="600"/>
                        </a:spcAft>
                      </a:pPr>
                      <a:r>
                        <a:rPr lang="en-US" sz="2000" dirty="0" err="1">
                          <a:solidFill>
                            <a:schemeClr val="tx1"/>
                          </a:solidFill>
                          <a:effectLst/>
                          <a:latin typeface="Times New Roman" panose="02020603050405020304" pitchFamily="18" charset="0"/>
                          <a:cs typeface="Times New Roman" panose="02020603050405020304" pitchFamily="18" charset="0"/>
                        </a:rPr>
                        <a:t>Kịch</a:t>
                      </a:r>
                      <a:r>
                        <a:rPr lang="en-US" sz="2000" dirty="0">
                          <a:solidFill>
                            <a:schemeClr val="tx1"/>
                          </a:solidFill>
                          <a:effectLst/>
                          <a:latin typeface="Times New Roman" panose="02020603050405020304" pitchFamily="18" charset="0"/>
                          <a:cs typeface="Times New Roman" panose="02020603050405020304" pitchFamily="18" charset="0"/>
                        </a:rPr>
                        <a:t> </a:t>
                      </a:r>
                      <a:r>
                        <a:rPr lang="en-US" sz="2000" dirty="0" err="1">
                          <a:solidFill>
                            <a:schemeClr val="tx1"/>
                          </a:solidFill>
                          <a:effectLst/>
                          <a:latin typeface="Times New Roman" panose="02020603050405020304" pitchFamily="18" charset="0"/>
                          <a:cs typeface="Times New Roman" panose="02020603050405020304" pitchFamily="18" charset="0"/>
                        </a:rPr>
                        <a:t>bản</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algn="ctr">
                        <a:lnSpc>
                          <a:spcPct val="150000"/>
                        </a:lnSpc>
                        <a:spcBef>
                          <a:spcPts val="0"/>
                        </a:spcBef>
                        <a:spcAft>
                          <a:spcPts val="600"/>
                        </a:spcAft>
                      </a:pPr>
                      <a:r>
                        <a:rPr lang="en-US" sz="2000" dirty="0" err="1">
                          <a:solidFill>
                            <a:schemeClr val="tx1"/>
                          </a:solidFill>
                          <a:effectLst/>
                          <a:latin typeface="Times New Roman" panose="02020603050405020304" pitchFamily="18" charset="0"/>
                          <a:cs typeface="Times New Roman" panose="02020603050405020304" pitchFamily="18" charset="0"/>
                        </a:rPr>
                        <a:t>Giá</a:t>
                      </a:r>
                      <a:r>
                        <a:rPr lang="en-US" sz="2000" dirty="0">
                          <a:solidFill>
                            <a:schemeClr val="tx1"/>
                          </a:solidFill>
                          <a:effectLst/>
                          <a:latin typeface="Times New Roman" panose="02020603050405020304" pitchFamily="18" charset="0"/>
                          <a:cs typeface="Times New Roman" panose="02020603050405020304" pitchFamily="18" charset="0"/>
                        </a:rPr>
                        <a:t> </a:t>
                      </a:r>
                      <a:r>
                        <a:rPr lang="en-US" sz="2000" dirty="0" err="1">
                          <a:solidFill>
                            <a:schemeClr val="tx1"/>
                          </a:solidFill>
                          <a:effectLst/>
                          <a:latin typeface="Times New Roman" panose="02020603050405020304" pitchFamily="18" charset="0"/>
                          <a:cs typeface="Times New Roman" panose="02020603050405020304" pitchFamily="18" charset="0"/>
                        </a:rPr>
                        <a:t>trị</a:t>
                      </a:r>
                      <a:r>
                        <a:rPr lang="en-US" sz="2000" dirty="0">
                          <a:solidFill>
                            <a:schemeClr val="tx1"/>
                          </a:solidFill>
                          <a:effectLst/>
                          <a:latin typeface="Times New Roman" panose="02020603050405020304" pitchFamily="18" charset="0"/>
                          <a:cs typeface="Times New Roman" panose="02020603050405020304" pitchFamily="18" charset="0"/>
                        </a:rPr>
                        <a:t> </a:t>
                      </a:r>
                      <a:r>
                        <a:rPr lang="en-US" sz="2000" dirty="0" err="1">
                          <a:solidFill>
                            <a:schemeClr val="tx1"/>
                          </a:solidFill>
                          <a:effectLst/>
                          <a:latin typeface="Times New Roman" panose="02020603050405020304" pitchFamily="18" charset="0"/>
                          <a:cs typeface="Times New Roman" panose="02020603050405020304" pitchFamily="18" charset="0"/>
                        </a:rPr>
                        <a:t>vận</a:t>
                      </a:r>
                      <a:r>
                        <a:rPr lang="en-US" sz="2000" dirty="0">
                          <a:solidFill>
                            <a:schemeClr val="tx1"/>
                          </a:solidFill>
                          <a:effectLst/>
                          <a:latin typeface="Times New Roman" panose="02020603050405020304" pitchFamily="18" charset="0"/>
                          <a:cs typeface="Times New Roman" panose="02020603050405020304" pitchFamily="18" charset="0"/>
                        </a:rPr>
                        <a:t> </a:t>
                      </a:r>
                      <a:r>
                        <a:rPr lang="en-US" sz="2000" dirty="0" err="1">
                          <a:solidFill>
                            <a:schemeClr val="tx1"/>
                          </a:solidFill>
                          <a:effectLst/>
                          <a:latin typeface="Times New Roman" panose="02020603050405020304" pitchFamily="18" charset="0"/>
                          <a:cs typeface="Times New Roman" panose="02020603050405020304" pitchFamily="18" charset="0"/>
                        </a:rPr>
                        <a:t>tốc</a:t>
                      </a:r>
                      <a:r>
                        <a:rPr lang="en-US" sz="2000" dirty="0">
                          <a:solidFill>
                            <a:schemeClr val="tx1"/>
                          </a:solidFill>
                          <a:effectLst/>
                          <a:latin typeface="Times New Roman" panose="02020603050405020304" pitchFamily="18" charset="0"/>
                          <a:cs typeface="Times New Roman" panose="02020603050405020304" pitchFamily="18" charset="0"/>
                        </a:rPr>
                        <a:t> </a:t>
                      </a:r>
                      <a:r>
                        <a:rPr lang="en-US" sz="2000" dirty="0" smtClean="0">
                          <a:solidFill>
                            <a:schemeClr val="tx1"/>
                          </a:solidFill>
                          <a:effectLst/>
                          <a:latin typeface="Times New Roman" panose="02020603050405020304" pitchFamily="18" charset="0"/>
                          <a:cs typeface="Times New Roman" panose="02020603050405020304" pitchFamily="18" charset="0"/>
                        </a:rPr>
                        <a:t>(</a:t>
                      </a:r>
                      <a:r>
                        <a:rPr lang="en-US" sz="2000" dirty="0">
                          <a:solidFill>
                            <a:schemeClr val="tx1"/>
                          </a:solidFill>
                          <a:effectLst/>
                          <a:latin typeface="Times New Roman" panose="02020603050405020304" pitchFamily="18" charset="0"/>
                          <a:cs typeface="Times New Roman" panose="02020603050405020304" pitchFamily="18" charset="0"/>
                        </a:rPr>
                        <a:t>m/s)</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algn="ctr">
                        <a:lnSpc>
                          <a:spcPct val="150000"/>
                        </a:lnSpc>
                        <a:spcBef>
                          <a:spcPts val="0"/>
                        </a:spcBef>
                        <a:spcAft>
                          <a:spcPts val="600"/>
                        </a:spcAft>
                      </a:pPr>
                      <a:r>
                        <a:rPr lang="en-US" sz="2000" dirty="0" err="1">
                          <a:solidFill>
                            <a:schemeClr val="tx1"/>
                          </a:solidFill>
                          <a:effectLst/>
                          <a:latin typeface="Times New Roman" panose="02020603050405020304" pitchFamily="18" charset="0"/>
                          <a:cs typeface="Times New Roman" panose="02020603050405020304" pitchFamily="18" charset="0"/>
                        </a:rPr>
                        <a:t>Điểm</a:t>
                      </a:r>
                      <a:r>
                        <a:rPr lang="en-US" sz="2000" dirty="0">
                          <a:solidFill>
                            <a:schemeClr val="tx1"/>
                          </a:solidFill>
                          <a:effectLst/>
                          <a:latin typeface="Times New Roman" panose="02020603050405020304" pitchFamily="18" charset="0"/>
                          <a:cs typeface="Times New Roman" panose="02020603050405020304" pitchFamily="18" charset="0"/>
                        </a:rPr>
                        <a:t> P1</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algn="ctr">
                        <a:lnSpc>
                          <a:spcPct val="150000"/>
                        </a:lnSpc>
                        <a:spcBef>
                          <a:spcPts val="0"/>
                        </a:spcBef>
                        <a:spcAft>
                          <a:spcPts val="600"/>
                        </a:spcAft>
                      </a:pPr>
                      <a:r>
                        <a:rPr lang="en-US" sz="2000" dirty="0" err="1">
                          <a:solidFill>
                            <a:schemeClr val="tx1"/>
                          </a:solidFill>
                          <a:effectLst/>
                          <a:latin typeface="Times New Roman" panose="02020603050405020304" pitchFamily="18" charset="0"/>
                          <a:cs typeface="Times New Roman" panose="02020603050405020304" pitchFamily="18" charset="0"/>
                        </a:rPr>
                        <a:t>Điểm</a:t>
                      </a:r>
                      <a:r>
                        <a:rPr lang="en-US" sz="2000" dirty="0">
                          <a:solidFill>
                            <a:schemeClr val="tx1"/>
                          </a:solidFill>
                          <a:effectLst/>
                          <a:latin typeface="Times New Roman" panose="02020603050405020304" pitchFamily="18" charset="0"/>
                          <a:cs typeface="Times New Roman" panose="02020603050405020304" pitchFamily="18" charset="0"/>
                        </a:rPr>
                        <a:t> P2</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algn="ctr">
                        <a:lnSpc>
                          <a:spcPct val="150000"/>
                        </a:lnSpc>
                        <a:spcBef>
                          <a:spcPts val="0"/>
                        </a:spcBef>
                        <a:spcAft>
                          <a:spcPts val="600"/>
                        </a:spcAft>
                      </a:pPr>
                      <a:r>
                        <a:rPr lang="en-US" sz="2000" dirty="0" err="1">
                          <a:solidFill>
                            <a:schemeClr val="tx1"/>
                          </a:solidFill>
                          <a:effectLst/>
                          <a:latin typeface="Times New Roman" panose="02020603050405020304" pitchFamily="18" charset="0"/>
                          <a:cs typeface="Times New Roman" panose="02020603050405020304" pitchFamily="18" charset="0"/>
                        </a:rPr>
                        <a:t>Điểm</a:t>
                      </a:r>
                      <a:r>
                        <a:rPr lang="en-US" sz="2000" dirty="0">
                          <a:solidFill>
                            <a:schemeClr val="tx1"/>
                          </a:solidFill>
                          <a:effectLst/>
                          <a:latin typeface="Times New Roman" panose="02020603050405020304" pitchFamily="18" charset="0"/>
                          <a:cs typeface="Times New Roman" panose="02020603050405020304" pitchFamily="18" charset="0"/>
                        </a:rPr>
                        <a:t> P3</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 xmlns:a16="http://schemas.microsoft.com/office/drawing/2014/main" val="451139156"/>
                  </a:ext>
                </a:extLst>
              </a:tr>
              <a:tr h="1062660">
                <a:tc>
                  <a:txBody>
                    <a:bodyPr/>
                    <a:lstStyle/>
                    <a:p>
                      <a:pPr marL="0" marR="0" algn="ctr">
                        <a:lnSpc>
                          <a:spcPct val="150000"/>
                        </a:lnSpc>
                        <a:spcBef>
                          <a:spcPts val="0"/>
                        </a:spcBef>
                        <a:spcAft>
                          <a:spcPts val="600"/>
                        </a:spcAft>
                      </a:pPr>
                      <a:r>
                        <a:rPr lang="en-US" sz="2000" dirty="0">
                          <a:solidFill>
                            <a:schemeClr val="tx1"/>
                          </a:solidFill>
                          <a:effectLst/>
                          <a:latin typeface="Times New Roman" panose="02020603050405020304" pitchFamily="18" charset="0"/>
                          <a:cs typeface="Times New Roman" panose="02020603050405020304" pitchFamily="18" charset="0"/>
                        </a:rPr>
                        <a:t>KB 01</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algn="ctr">
                        <a:lnSpc>
                          <a:spcPct val="150000"/>
                        </a:lnSpc>
                        <a:spcBef>
                          <a:spcPts val="0"/>
                        </a:spcBef>
                        <a:spcAft>
                          <a:spcPts val="600"/>
                        </a:spcAft>
                      </a:pPr>
                      <a:r>
                        <a:rPr lang="en-US" sz="2000" dirty="0" err="1">
                          <a:solidFill>
                            <a:schemeClr val="tx1"/>
                          </a:solidFill>
                          <a:effectLst/>
                          <a:latin typeface="Times New Roman" panose="02020603050405020304" pitchFamily="18" charset="0"/>
                          <a:cs typeface="Times New Roman" panose="02020603050405020304" pitchFamily="18" charset="0"/>
                        </a:rPr>
                        <a:t>Giá</a:t>
                      </a:r>
                      <a:r>
                        <a:rPr lang="en-US" sz="2000" dirty="0">
                          <a:solidFill>
                            <a:schemeClr val="tx1"/>
                          </a:solidFill>
                          <a:effectLst/>
                          <a:latin typeface="Times New Roman" panose="02020603050405020304" pitchFamily="18" charset="0"/>
                          <a:cs typeface="Times New Roman" panose="02020603050405020304" pitchFamily="18" charset="0"/>
                        </a:rPr>
                        <a:t> </a:t>
                      </a:r>
                      <a:r>
                        <a:rPr lang="en-US" sz="2000" dirty="0" err="1">
                          <a:solidFill>
                            <a:schemeClr val="tx1"/>
                          </a:solidFill>
                          <a:effectLst/>
                          <a:latin typeface="Times New Roman" panose="02020603050405020304" pitchFamily="18" charset="0"/>
                          <a:cs typeface="Times New Roman" panose="02020603050405020304" pitchFamily="18" charset="0"/>
                        </a:rPr>
                        <a:t>trị</a:t>
                      </a:r>
                      <a:r>
                        <a:rPr lang="en-US" sz="2000" dirty="0">
                          <a:solidFill>
                            <a:schemeClr val="tx1"/>
                          </a:solidFill>
                          <a:effectLst/>
                          <a:latin typeface="Times New Roman" panose="02020603050405020304" pitchFamily="18" charset="0"/>
                          <a:cs typeface="Times New Roman" panose="02020603050405020304" pitchFamily="18" charset="0"/>
                        </a:rPr>
                        <a:t> </a:t>
                      </a:r>
                      <a:r>
                        <a:rPr lang="en-US" sz="2000" dirty="0" err="1">
                          <a:solidFill>
                            <a:schemeClr val="tx1"/>
                          </a:solidFill>
                          <a:effectLst/>
                          <a:latin typeface="Times New Roman" panose="02020603050405020304" pitchFamily="18" charset="0"/>
                          <a:cs typeface="Times New Roman" panose="02020603050405020304" pitchFamily="18" charset="0"/>
                        </a:rPr>
                        <a:t>cực</a:t>
                      </a:r>
                      <a:r>
                        <a:rPr lang="en-US" sz="2000" dirty="0">
                          <a:solidFill>
                            <a:schemeClr val="tx1"/>
                          </a:solidFill>
                          <a:effectLst/>
                          <a:latin typeface="Times New Roman" panose="02020603050405020304" pitchFamily="18" charset="0"/>
                          <a:cs typeface="Times New Roman" panose="02020603050405020304" pitchFamily="18" charset="0"/>
                        </a:rPr>
                        <a:t> </a:t>
                      </a:r>
                      <a:r>
                        <a:rPr lang="en-US" sz="2000" dirty="0" err="1">
                          <a:solidFill>
                            <a:schemeClr val="tx1"/>
                          </a:solidFill>
                          <a:effectLst/>
                          <a:latin typeface="Times New Roman" panose="02020603050405020304" pitchFamily="18" charset="0"/>
                          <a:cs typeface="Times New Roman" panose="02020603050405020304" pitchFamily="18" charset="0"/>
                        </a:rPr>
                        <a:t>đại</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2000" dirty="0">
                          <a:solidFill>
                            <a:schemeClr val="tx1"/>
                          </a:solidFill>
                          <a:effectLst/>
                          <a:latin typeface="Times New Roman" panose="02020603050405020304" pitchFamily="18" charset="0"/>
                          <a:cs typeface="Times New Roman" panose="02020603050405020304" pitchFamily="18" charset="0"/>
                        </a:rPr>
                        <a:t>0.6</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2000" dirty="0">
                          <a:solidFill>
                            <a:schemeClr val="tx1"/>
                          </a:solidFill>
                          <a:effectLst/>
                          <a:latin typeface="Times New Roman" panose="02020603050405020304" pitchFamily="18" charset="0"/>
                          <a:cs typeface="Times New Roman" panose="02020603050405020304" pitchFamily="18" charset="0"/>
                        </a:rPr>
                        <a:t>0.61</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2000">
                          <a:solidFill>
                            <a:schemeClr val="tx1"/>
                          </a:solidFill>
                          <a:effectLst/>
                          <a:latin typeface="Times New Roman" panose="02020603050405020304" pitchFamily="18" charset="0"/>
                          <a:cs typeface="Times New Roman" panose="02020603050405020304" pitchFamily="18" charset="0"/>
                        </a:rPr>
                        <a:t>0.77</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31694453"/>
                  </a:ext>
                </a:extLst>
              </a:tr>
              <a:tr h="1318685">
                <a:tc>
                  <a:txBody>
                    <a:bodyPr/>
                    <a:lstStyle/>
                    <a:p>
                      <a:pPr marL="0" marR="0" algn="ctr">
                        <a:lnSpc>
                          <a:spcPct val="150000"/>
                        </a:lnSpc>
                        <a:spcBef>
                          <a:spcPts val="0"/>
                        </a:spcBef>
                        <a:spcAft>
                          <a:spcPts val="600"/>
                        </a:spcAft>
                      </a:pPr>
                      <a:r>
                        <a:rPr lang="en-US" sz="2000">
                          <a:solidFill>
                            <a:schemeClr val="tx1"/>
                          </a:solidFill>
                          <a:effectLst/>
                          <a:latin typeface="Times New Roman" panose="02020603050405020304" pitchFamily="18" charset="0"/>
                          <a:cs typeface="Times New Roman" panose="02020603050405020304" pitchFamily="18" charset="0"/>
                        </a:rPr>
                        <a:t>KB 02</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algn="ctr">
                        <a:lnSpc>
                          <a:spcPct val="150000"/>
                        </a:lnSpc>
                        <a:spcBef>
                          <a:spcPts val="0"/>
                        </a:spcBef>
                        <a:spcAft>
                          <a:spcPts val="600"/>
                        </a:spcAft>
                      </a:pPr>
                      <a:r>
                        <a:rPr lang="en-US" sz="2000" dirty="0" err="1">
                          <a:solidFill>
                            <a:schemeClr val="tx1"/>
                          </a:solidFill>
                          <a:effectLst/>
                          <a:latin typeface="Times New Roman" panose="02020603050405020304" pitchFamily="18" charset="0"/>
                          <a:cs typeface="Times New Roman" panose="02020603050405020304" pitchFamily="18" charset="0"/>
                        </a:rPr>
                        <a:t>Giá</a:t>
                      </a:r>
                      <a:r>
                        <a:rPr lang="en-US" sz="2000" dirty="0">
                          <a:solidFill>
                            <a:schemeClr val="tx1"/>
                          </a:solidFill>
                          <a:effectLst/>
                          <a:latin typeface="Times New Roman" panose="02020603050405020304" pitchFamily="18" charset="0"/>
                          <a:cs typeface="Times New Roman" panose="02020603050405020304" pitchFamily="18" charset="0"/>
                        </a:rPr>
                        <a:t> </a:t>
                      </a:r>
                      <a:r>
                        <a:rPr lang="en-US" sz="2000" dirty="0" err="1">
                          <a:solidFill>
                            <a:schemeClr val="tx1"/>
                          </a:solidFill>
                          <a:effectLst/>
                          <a:latin typeface="Times New Roman" panose="02020603050405020304" pitchFamily="18" charset="0"/>
                          <a:cs typeface="Times New Roman" panose="02020603050405020304" pitchFamily="18" charset="0"/>
                        </a:rPr>
                        <a:t>trị</a:t>
                      </a:r>
                      <a:r>
                        <a:rPr lang="en-US" sz="2000" dirty="0">
                          <a:solidFill>
                            <a:schemeClr val="tx1"/>
                          </a:solidFill>
                          <a:effectLst/>
                          <a:latin typeface="Times New Roman" panose="02020603050405020304" pitchFamily="18" charset="0"/>
                          <a:cs typeface="Times New Roman" panose="02020603050405020304" pitchFamily="18" charset="0"/>
                        </a:rPr>
                        <a:t> </a:t>
                      </a:r>
                      <a:r>
                        <a:rPr lang="en-US" sz="2000" dirty="0" err="1">
                          <a:solidFill>
                            <a:schemeClr val="tx1"/>
                          </a:solidFill>
                          <a:effectLst/>
                          <a:latin typeface="Times New Roman" panose="02020603050405020304" pitchFamily="18" charset="0"/>
                          <a:cs typeface="Times New Roman" panose="02020603050405020304" pitchFamily="18" charset="0"/>
                        </a:rPr>
                        <a:t>cực</a:t>
                      </a:r>
                      <a:r>
                        <a:rPr lang="en-US" sz="2000" dirty="0">
                          <a:solidFill>
                            <a:schemeClr val="tx1"/>
                          </a:solidFill>
                          <a:effectLst/>
                          <a:latin typeface="Times New Roman" panose="02020603050405020304" pitchFamily="18" charset="0"/>
                          <a:cs typeface="Times New Roman" panose="02020603050405020304" pitchFamily="18" charset="0"/>
                        </a:rPr>
                        <a:t> </a:t>
                      </a:r>
                      <a:r>
                        <a:rPr lang="en-US" sz="2000" dirty="0" err="1">
                          <a:solidFill>
                            <a:schemeClr val="tx1"/>
                          </a:solidFill>
                          <a:effectLst/>
                          <a:latin typeface="Times New Roman" panose="02020603050405020304" pitchFamily="18" charset="0"/>
                          <a:cs typeface="Times New Roman" panose="02020603050405020304" pitchFamily="18" charset="0"/>
                        </a:rPr>
                        <a:t>đại</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2000" dirty="0">
                          <a:solidFill>
                            <a:schemeClr val="tx1"/>
                          </a:solidFill>
                          <a:effectLst/>
                          <a:latin typeface="Times New Roman" panose="02020603050405020304" pitchFamily="18" charset="0"/>
                          <a:cs typeface="Times New Roman" panose="02020603050405020304" pitchFamily="18" charset="0"/>
                        </a:rPr>
                        <a:t>0.07</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2000" dirty="0">
                          <a:solidFill>
                            <a:schemeClr val="tx1"/>
                          </a:solidFill>
                          <a:effectLst/>
                          <a:latin typeface="Times New Roman" panose="02020603050405020304" pitchFamily="18" charset="0"/>
                          <a:cs typeface="Times New Roman" panose="02020603050405020304" pitchFamily="18" charset="0"/>
                        </a:rPr>
                        <a:t>0.06</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2000" dirty="0">
                          <a:solidFill>
                            <a:schemeClr val="tx1"/>
                          </a:solidFill>
                          <a:effectLst/>
                          <a:latin typeface="Times New Roman" panose="02020603050405020304" pitchFamily="18" charset="0"/>
                          <a:cs typeface="Times New Roman" panose="02020603050405020304" pitchFamily="18" charset="0"/>
                        </a:rPr>
                        <a:t>0.08</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82050758"/>
                  </a:ext>
                </a:extLst>
              </a:tr>
            </a:tbl>
          </a:graphicData>
        </a:graphic>
      </p:graphicFrame>
      <p:sp>
        <p:nvSpPr>
          <p:cNvPr id="8" name="Rectangle 7">
            <a:extLst>
              <a:ext uri="{FF2B5EF4-FFF2-40B4-BE49-F238E27FC236}">
                <a16:creationId xmlns="" xmlns:a16="http://schemas.microsoft.com/office/drawing/2014/main" id="{068AB946-638E-4DD7-A841-793B62C1ADAC}"/>
              </a:ext>
            </a:extLst>
          </p:cNvPr>
          <p:cNvSpPr/>
          <p:nvPr/>
        </p:nvSpPr>
        <p:spPr>
          <a:xfrm>
            <a:off x="1763687" y="411510"/>
            <a:ext cx="5131738" cy="400110"/>
          </a:xfrm>
          <a:prstGeom prst="rect">
            <a:avLst/>
          </a:prstGeom>
        </p:spPr>
        <p:txBody>
          <a:bodyPr wrap="square">
            <a:spAutoFit/>
          </a:bodyPr>
          <a:lstStyle/>
          <a:p>
            <a:pPr lvl="0" algn="ctr" eaLnBrk="0" fontAlgn="base" latinLnBrk="0" hangingPunct="0">
              <a:spcBef>
                <a:spcPct val="0"/>
              </a:spcBef>
              <a:spcAft>
                <a:spcPct val="0"/>
              </a:spcAft>
            </a:pPr>
            <a:r>
              <a:rPr lang="en-US" altLang="en-US" sz="2000" b="1" i="1" dirty="0" err="1">
                <a:latin typeface="Times New Roman" pitchFamily="18" charset="0"/>
                <a:ea typeface="Times New Roman" pitchFamily="18" charset="0"/>
                <a:cs typeface="Times New Roman" pitchFamily="18" charset="0"/>
              </a:rPr>
              <a:t>Tốc</a:t>
            </a:r>
            <a:r>
              <a:rPr lang="en-US" altLang="en-US" sz="2000" b="1" i="1" dirty="0">
                <a:latin typeface="Times New Roman" pitchFamily="18" charset="0"/>
                <a:ea typeface="Times New Roman" pitchFamily="18" charset="0"/>
                <a:cs typeface="Times New Roman" pitchFamily="18" charset="0"/>
              </a:rPr>
              <a:t> </a:t>
            </a:r>
            <a:r>
              <a:rPr lang="en-US" altLang="en-US" sz="2000" b="1" i="1" dirty="0" err="1">
                <a:latin typeface="Times New Roman" pitchFamily="18" charset="0"/>
                <a:ea typeface="Times New Roman" pitchFamily="18" charset="0"/>
                <a:cs typeface="Times New Roman" pitchFamily="18" charset="0"/>
              </a:rPr>
              <a:t>độ</a:t>
            </a:r>
            <a:r>
              <a:rPr lang="en-US" altLang="en-US" sz="2000" b="1" i="1" dirty="0">
                <a:latin typeface="Times New Roman" pitchFamily="18" charset="0"/>
                <a:ea typeface="Times New Roman" pitchFamily="18" charset="0"/>
                <a:cs typeface="Times New Roman" pitchFamily="18" charset="0"/>
              </a:rPr>
              <a:t> </a:t>
            </a:r>
            <a:r>
              <a:rPr lang="en-US" altLang="en-US" sz="2000" b="1" i="1" dirty="0" err="1">
                <a:latin typeface="Times New Roman" pitchFamily="18" charset="0"/>
                <a:ea typeface="Times New Roman" pitchFamily="18" charset="0"/>
                <a:cs typeface="Times New Roman" pitchFamily="18" charset="0"/>
              </a:rPr>
              <a:t>dòng</a:t>
            </a:r>
            <a:r>
              <a:rPr lang="en-US" altLang="en-US" sz="2000" b="1" i="1" dirty="0">
                <a:latin typeface="Times New Roman" pitchFamily="18" charset="0"/>
                <a:ea typeface="Times New Roman" pitchFamily="18" charset="0"/>
                <a:cs typeface="Times New Roman" pitchFamily="18" charset="0"/>
              </a:rPr>
              <a:t> </a:t>
            </a:r>
            <a:r>
              <a:rPr lang="en-US" altLang="en-US" sz="2000" b="1" i="1" dirty="0" err="1">
                <a:latin typeface="Times New Roman" pitchFamily="18" charset="0"/>
                <a:ea typeface="Times New Roman" pitchFamily="18" charset="0"/>
                <a:cs typeface="Times New Roman" pitchFamily="18" charset="0"/>
              </a:rPr>
              <a:t>chảy</a:t>
            </a:r>
            <a:r>
              <a:rPr lang="en-US" altLang="en-US" sz="2000" b="1" i="1" dirty="0">
                <a:latin typeface="Times New Roman" pitchFamily="18" charset="0"/>
                <a:ea typeface="Times New Roman" pitchFamily="18" charset="0"/>
                <a:cs typeface="Times New Roman" pitchFamily="18" charset="0"/>
              </a:rPr>
              <a:t> </a:t>
            </a:r>
            <a:r>
              <a:rPr lang="en-US" altLang="en-US" sz="2000" b="1" i="1" dirty="0" err="1">
                <a:latin typeface="Times New Roman" pitchFamily="18" charset="0"/>
                <a:ea typeface="Times New Roman" pitchFamily="18" charset="0"/>
                <a:cs typeface="Times New Roman" pitchFamily="18" charset="0"/>
              </a:rPr>
              <a:t>tại</a:t>
            </a:r>
            <a:r>
              <a:rPr lang="en-US" altLang="en-US" sz="2000" b="1" i="1" dirty="0">
                <a:latin typeface="Times New Roman" pitchFamily="18" charset="0"/>
                <a:ea typeface="Times New Roman" pitchFamily="18" charset="0"/>
                <a:cs typeface="Times New Roman" pitchFamily="18" charset="0"/>
              </a:rPr>
              <a:t> </a:t>
            </a:r>
            <a:r>
              <a:rPr lang="en-US" altLang="en-US" sz="2000" b="1" i="1" dirty="0" err="1">
                <a:latin typeface="Times New Roman" pitchFamily="18" charset="0"/>
                <a:ea typeface="Times New Roman" pitchFamily="18" charset="0"/>
                <a:cs typeface="Times New Roman" pitchFamily="18" charset="0"/>
              </a:rPr>
              <a:t>các</a:t>
            </a:r>
            <a:r>
              <a:rPr lang="en-US" altLang="en-US" sz="2000" b="1" i="1" dirty="0">
                <a:latin typeface="Times New Roman" pitchFamily="18" charset="0"/>
                <a:ea typeface="Times New Roman" pitchFamily="18" charset="0"/>
                <a:cs typeface="Times New Roman" pitchFamily="18" charset="0"/>
              </a:rPr>
              <a:t> </a:t>
            </a:r>
            <a:r>
              <a:rPr lang="en-US" altLang="en-US" sz="2000" b="1" i="1" dirty="0" err="1">
                <a:latin typeface="Times New Roman" pitchFamily="18" charset="0"/>
                <a:ea typeface="Times New Roman" pitchFamily="18" charset="0"/>
                <a:cs typeface="Times New Roman" pitchFamily="18" charset="0"/>
              </a:rPr>
              <a:t>điểm</a:t>
            </a:r>
            <a:r>
              <a:rPr lang="en-US" altLang="en-US" sz="2000" b="1" i="1" dirty="0">
                <a:latin typeface="Times New Roman" pitchFamily="18" charset="0"/>
                <a:ea typeface="Times New Roman" pitchFamily="18" charset="0"/>
                <a:cs typeface="Times New Roman" pitchFamily="18" charset="0"/>
              </a:rPr>
              <a:t> </a:t>
            </a:r>
            <a:r>
              <a:rPr lang="en-US" altLang="en-US" sz="2000" b="1" i="1" dirty="0" err="1">
                <a:latin typeface="Times New Roman" pitchFamily="18" charset="0"/>
                <a:ea typeface="Times New Roman" pitchFamily="18" charset="0"/>
                <a:cs typeface="Times New Roman" pitchFamily="18" charset="0"/>
              </a:rPr>
              <a:t>quan</a:t>
            </a:r>
            <a:r>
              <a:rPr lang="en-US" altLang="en-US" sz="2000" b="1" i="1" dirty="0">
                <a:latin typeface="Times New Roman" pitchFamily="18" charset="0"/>
                <a:ea typeface="Times New Roman" pitchFamily="18" charset="0"/>
                <a:cs typeface="Times New Roman" pitchFamily="18" charset="0"/>
              </a:rPr>
              <a:t> </a:t>
            </a:r>
            <a:r>
              <a:rPr lang="en-US" altLang="en-US" sz="2000" b="1" i="1" dirty="0" err="1">
                <a:latin typeface="Times New Roman" pitchFamily="18" charset="0"/>
                <a:ea typeface="Times New Roman" pitchFamily="18" charset="0"/>
                <a:cs typeface="Times New Roman" pitchFamily="18" charset="0"/>
              </a:rPr>
              <a:t>trắc</a:t>
            </a:r>
            <a:endParaRPr lang="en-US" altLang="en-US" sz="2000" b="1" i="1" dirty="0">
              <a:latin typeface="Times New Roman" pitchFamily="18" charset="0"/>
              <a:cs typeface="Times New Roman" pitchFamily="18" charset="0"/>
            </a:endParaRPr>
          </a:p>
        </p:txBody>
      </p:sp>
      <p:sp>
        <p:nvSpPr>
          <p:cNvPr id="2" name="Date Placeholder 1"/>
          <p:cNvSpPr>
            <a:spLocks noGrp="1"/>
          </p:cNvSpPr>
          <p:nvPr>
            <p:ph type="dt" sz="half" idx="2"/>
          </p:nvPr>
        </p:nvSpPr>
        <p:spPr/>
        <p:txBody>
          <a:bodyPr/>
          <a:lstStyle/>
          <a:p>
            <a:r>
              <a:rPr lang="en-US" smtClean="0"/>
              <a:t>5/18/2018</a:t>
            </a:r>
            <a:endParaRPr lang="en-US" dirty="0"/>
          </a:p>
        </p:txBody>
      </p:sp>
      <p:sp>
        <p:nvSpPr>
          <p:cNvPr id="3" name="Footer Placeholder 2"/>
          <p:cNvSpPr>
            <a:spLocks noGrp="1"/>
          </p:cNvSpPr>
          <p:nvPr>
            <p:ph type="ftr" sz="quarter" idx="3"/>
          </p:nvPr>
        </p:nvSpPr>
        <p:spPr/>
        <p:txBody>
          <a:bodyPr/>
          <a:lstStyle/>
          <a:p>
            <a:r>
              <a:rPr lang="en-US" smtClean="0"/>
              <a:t>Báo cáo tổng kết nghiên cứu khoa học sinh viên</a:t>
            </a:r>
            <a:endParaRPr lang="en-US" dirty="0"/>
          </a:p>
        </p:txBody>
      </p:sp>
      <p:sp>
        <p:nvSpPr>
          <p:cNvPr id="4" name="Slide Number Placeholder 3"/>
          <p:cNvSpPr>
            <a:spLocks noGrp="1"/>
          </p:cNvSpPr>
          <p:nvPr>
            <p:ph type="sldNum" sz="quarter" idx="4"/>
          </p:nvPr>
        </p:nvSpPr>
        <p:spPr/>
        <p:txBody>
          <a:bodyPr/>
          <a:lstStyle/>
          <a:p>
            <a:fld id="{0F31DC1F-5561-484E-AB46-68C682854F61}" type="slidenum">
              <a:rPr lang="en-US" smtClean="0"/>
              <a:t>22</a:t>
            </a:fld>
            <a:endParaRPr lang="en-US" dirty="0"/>
          </a:p>
        </p:txBody>
      </p:sp>
    </p:spTree>
    <p:extLst>
      <p:ext uri="{BB962C8B-B14F-4D97-AF65-F5344CB8AC3E}">
        <p14:creationId xmlns:p14="http://schemas.microsoft.com/office/powerpoint/2010/main" val="36906372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95486"/>
            <a:ext cx="8229600" cy="648072"/>
          </a:xfrm>
        </p:spPr>
        <p:txBody>
          <a:bodyPr>
            <a:normAutofit/>
          </a:bodyPr>
          <a:lstStyle/>
          <a:p>
            <a:pPr lvl="3" algn="l" rtl="0">
              <a:spcBef>
                <a:spcPct val="0"/>
              </a:spcBef>
            </a:pPr>
            <a:r>
              <a:rPr lang="en-US" sz="2000" b="1" i="1" dirty="0" err="1" smtClean="0">
                <a:latin typeface="Times New Roman" pitchFamily="18" charset="0"/>
                <a:cs typeface="Times New Roman" pitchFamily="18" charset="0"/>
              </a:rPr>
              <a:t>Kết</a:t>
            </a:r>
            <a:r>
              <a:rPr lang="en-US" sz="2000" b="1" i="1" dirty="0" smtClean="0">
                <a:latin typeface="Times New Roman" pitchFamily="18" charset="0"/>
                <a:cs typeface="Times New Roman" pitchFamily="18" charset="0"/>
              </a:rPr>
              <a:t> </a:t>
            </a:r>
            <a:r>
              <a:rPr lang="en-US" sz="2000" b="1" i="1" dirty="0" err="1" smtClean="0">
                <a:latin typeface="Times New Roman" pitchFamily="18" charset="0"/>
                <a:cs typeface="Times New Roman" pitchFamily="18" charset="0"/>
              </a:rPr>
              <a:t>quả</a:t>
            </a:r>
            <a:r>
              <a:rPr lang="en-US" sz="2000" b="1" i="1" dirty="0" smtClean="0">
                <a:latin typeface="Times New Roman" pitchFamily="18" charset="0"/>
                <a:cs typeface="Times New Roman" pitchFamily="18" charset="0"/>
              </a:rPr>
              <a:t> </a:t>
            </a:r>
            <a:r>
              <a:rPr lang="en-US" sz="2000" b="1" i="1" dirty="0" err="1" smtClean="0">
                <a:latin typeface="Times New Roman" pitchFamily="18" charset="0"/>
                <a:cs typeface="Times New Roman" pitchFamily="18" charset="0"/>
              </a:rPr>
              <a:t>dòng</a:t>
            </a:r>
            <a:r>
              <a:rPr lang="en-US" sz="2000" b="1" i="1" dirty="0" smtClean="0">
                <a:latin typeface="Times New Roman" pitchFamily="18" charset="0"/>
                <a:cs typeface="Times New Roman" pitchFamily="18" charset="0"/>
              </a:rPr>
              <a:t> </a:t>
            </a:r>
            <a:r>
              <a:rPr lang="en-US" sz="2000" b="1" i="1" dirty="0" err="1" smtClean="0">
                <a:latin typeface="Times New Roman" pitchFamily="18" charset="0"/>
                <a:cs typeface="Times New Roman" pitchFamily="18" charset="0"/>
              </a:rPr>
              <a:t>chảy</a:t>
            </a:r>
            <a:r>
              <a:rPr lang="en-US" sz="2000" b="1" i="1" dirty="0" smtClean="0">
                <a:latin typeface="Times New Roman" pitchFamily="18" charset="0"/>
                <a:cs typeface="Times New Roman" pitchFamily="18" charset="0"/>
              </a:rPr>
              <a:t> </a:t>
            </a:r>
            <a:r>
              <a:rPr lang="en-US" sz="2000" b="1" i="1" dirty="0" err="1" smtClean="0">
                <a:latin typeface="Times New Roman" pitchFamily="18" charset="0"/>
                <a:cs typeface="Times New Roman" pitchFamily="18" charset="0"/>
              </a:rPr>
              <a:t>tháng</a:t>
            </a:r>
            <a:r>
              <a:rPr lang="en-US" sz="2000" b="1" i="1" dirty="0" smtClean="0">
                <a:latin typeface="Times New Roman" pitchFamily="18" charset="0"/>
                <a:cs typeface="Times New Roman" pitchFamily="18" charset="0"/>
              </a:rPr>
              <a:t> 7 </a:t>
            </a:r>
            <a:r>
              <a:rPr lang="en-US" sz="2000" b="1" i="1" dirty="0" err="1" smtClean="0">
                <a:latin typeface="Times New Roman" pitchFamily="18" charset="0"/>
                <a:cs typeface="Times New Roman" pitchFamily="18" charset="0"/>
              </a:rPr>
              <a:t>khi</a:t>
            </a:r>
            <a:r>
              <a:rPr lang="en-US" sz="2000" b="1" i="1" dirty="0" smtClean="0">
                <a:latin typeface="Times New Roman" pitchFamily="18" charset="0"/>
                <a:cs typeface="Times New Roman" pitchFamily="18" charset="0"/>
              </a:rPr>
              <a:t> </a:t>
            </a:r>
            <a:r>
              <a:rPr lang="en-US" sz="2000" b="1" i="1" dirty="0" err="1" smtClean="0">
                <a:latin typeface="Times New Roman" pitchFamily="18" charset="0"/>
                <a:cs typeface="Times New Roman" pitchFamily="18" charset="0"/>
              </a:rPr>
              <a:t>có</a:t>
            </a:r>
            <a:r>
              <a:rPr lang="en-US" sz="2000" b="1" i="1" dirty="0" smtClean="0">
                <a:latin typeface="Times New Roman" pitchFamily="18" charset="0"/>
                <a:cs typeface="Times New Roman" pitchFamily="18" charset="0"/>
              </a:rPr>
              <a:t> </a:t>
            </a:r>
            <a:r>
              <a:rPr lang="en-US" sz="2000" b="1" i="1" dirty="0" err="1" smtClean="0">
                <a:latin typeface="Times New Roman" pitchFamily="18" charset="0"/>
                <a:cs typeface="Times New Roman" pitchFamily="18" charset="0"/>
              </a:rPr>
              <a:t>kè</a:t>
            </a:r>
            <a:r>
              <a:rPr lang="en-US" sz="2000" b="1" i="1" dirty="0" smtClean="0">
                <a:latin typeface="Times New Roman" pitchFamily="18" charset="0"/>
                <a:cs typeface="Times New Roman" pitchFamily="18" charset="0"/>
              </a:rPr>
              <a:t> L1</a:t>
            </a:r>
            <a:endParaRPr lang="en-US" sz="2000" dirty="0"/>
          </a:p>
        </p:txBody>
      </p:sp>
      <p:sp>
        <p:nvSpPr>
          <p:cNvPr id="3" name="Content Placeholder 2">
            <a:extLst>
              <a:ext uri="{FF2B5EF4-FFF2-40B4-BE49-F238E27FC236}">
                <a16:creationId xmlns="" xmlns:a16="http://schemas.microsoft.com/office/drawing/2014/main" id="{F4A078F9-4371-40BA-9D63-F7D128049FDD}"/>
              </a:ext>
            </a:extLst>
          </p:cNvPr>
          <p:cNvSpPr>
            <a:spLocks noGrp="1"/>
          </p:cNvSpPr>
          <p:nvPr>
            <p:ph idx="1"/>
          </p:nvPr>
        </p:nvSpPr>
        <p:spPr>
          <a:xfrm>
            <a:off x="323528" y="985175"/>
            <a:ext cx="8291264" cy="3611860"/>
          </a:xfrm>
        </p:spPr>
        <p:txBody>
          <a:bodyPr>
            <a:normAutofit/>
          </a:bodyPr>
          <a:lstStyle/>
          <a:p>
            <a:pPr marL="0" indent="0" algn="just">
              <a:lnSpc>
                <a:spcPct val="120000"/>
              </a:lnSpc>
              <a:buNone/>
            </a:pPr>
            <a:r>
              <a:rPr lang="en-US" sz="1800" dirty="0" smtClean="0">
                <a:solidFill>
                  <a:schemeClr val="tx1"/>
                </a:solidFill>
                <a:latin typeface="Times New Roman" panose="02020603050405020304" pitchFamily="18" charset="0"/>
                <a:cs typeface="Times New Roman" panose="02020603050405020304" pitchFamily="18" charset="0"/>
              </a:rPr>
              <a:t>	+ </a:t>
            </a:r>
            <a:r>
              <a:rPr lang="vi-VN" sz="1800" noProof="1" smtClean="0">
                <a:solidFill>
                  <a:schemeClr val="tx1"/>
                </a:solidFill>
                <a:latin typeface="Times New Roman" pitchFamily="18" charset="0"/>
                <a:cs typeface="Times New Roman" pitchFamily="18" charset="0"/>
              </a:rPr>
              <a:t>Kết quả mô phỏng đã cho thấy sự thay đổi lớn về chế độ dòng chảy trước và sau khi có kè mỏ hàn. Ta nhận thấy rằng tại khu vực Cửa Đại dòng chảy có hướng di chuyển từ phía nam lên phía bắc trong thời kỳ</a:t>
            </a:r>
            <a:r>
              <a:rPr lang="en-US" sz="1800" noProof="1" smtClean="0">
                <a:solidFill>
                  <a:schemeClr val="tx1"/>
                </a:solidFill>
                <a:latin typeface="Times New Roman" pitchFamily="18" charset="0"/>
                <a:cs typeface="Times New Roman" pitchFamily="18" charset="0"/>
              </a:rPr>
              <a:t> </a:t>
            </a:r>
            <a:r>
              <a:rPr lang="vi-VN" sz="1800" noProof="1" smtClean="0">
                <a:solidFill>
                  <a:schemeClr val="tx1"/>
                </a:solidFill>
                <a:latin typeface="Times New Roman" pitchFamily="18" charset="0"/>
                <a:cs typeface="Times New Roman" pitchFamily="18" charset="0"/>
              </a:rPr>
              <a:t>gió mùa Tây Nam.</a:t>
            </a:r>
          </a:p>
          <a:p>
            <a:pPr marL="0" indent="0" algn="just">
              <a:lnSpc>
                <a:spcPct val="120000"/>
              </a:lnSpc>
              <a:buNone/>
            </a:pPr>
            <a:r>
              <a:rPr lang="en-US" sz="1800" noProof="1" smtClean="0">
                <a:solidFill>
                  <a:schemeClr val="tx1"/>
                </a:solidFill>
                <a:latin typeface="Times New Roman" pitchFamily="18" charset="0"/>
                <a:ea typeface="Times New Roman" panose="02020603050405020304" pitchFamily="18" charset="0"/>
                <a:cs typeface="Times New Roman" pitchFamily="18" charset="0"/>
              </a:rPr>
              <a:t>	</a:t>
            </a:r>
            <a:r>
              <a:rPr lang="vi-VN" sz="1800" noProof="1" smtClean="0">
                <a:solidFill>
                  <a:schemeClr val="tx1"/>
                </a:solidFill>
                <a:latin typeface="Times New Roman" pitchFamily="18" charset="0"/>
                <a:ea typeface="Times New Roman" panose="02020603050405020304" pitchFamily="18" charset="0"/>
                <a:cs typeface="Times New Roman" pitchFamily="18" charset="0"/>
              </a:rPr>
              <a:t>+</a:t>
            </a:r>
            <a:r>
              <a:rPr lang="en-US" sz="1800" noProof="1">
                <a:latin typeface="Times New Roman" pitchFamily="18" charset="0"/>
                <a:ea typeface="Times New Roman" panose="02020603050405020304" pitchFamily="18" charset="0"/>
                <a:cs typeface="Times New Roman" pitchFamily="18" charset="0"/>
              </a:rPr>
              <a:t> </a:t>
            </a:r>
            <a:r>
              <a:rPr lang="vi-VN" sz="1800" noProof="1" smtClean="0">
                <a:solidFill>
                  <a:schemeClr val="tx1"/>
                </a:solidFill>
                <a:latin typeface="Times New Roman" pitchFamily="18" charset="0"/>
                <a:ea typeface="Times New Roman" panose="02020603050405020304" pitchFamily="18" charset="0"/>
                <a:cs typeface="Times New Roman" pitchFamily="18" charset="0"/>
              </a:rPr>
              <a:t>Nhận thấy có sự xáo trộn lớn về hướng dòng chảy và tốc độ dòng chảy tại các vị trí kè mỏ hàn.</a:t>
            </a:r>
          </a:p>
          <a:p>
            <a:pPr marL="0" indent="0" algn="just">
              <a:lnSpc>
                <a:spcPct val="120000"/>
              </a:lnSpc>
              <a:buNone/>
            </a:pPr>
            <a:r>
              <a:rPr lang="en-US" sz="1800" noProof="1" smtClean="0">
                <a:solidFill>
                  <a:schemeClr val="tx1"/>
                </a:solidFill>
                <a:latin typeface="Times New Roman" pitchFamily="18" charset="0"/>
                <a:cs typeface="Times New Roman" pitchFamily="18" charset="0"/>
              </a:rPr>
              <a:t>	</a:t>
            </a:r>
            <a:r>
              <a:rPr lang="vi-VN" sz="1800" noProof="1" smtClean="0">
                <a:solidFill>
                  <a:schemeClr val="tx1"/>
                </a:solidFill>
                <a:latin typeface="Times New Roman" pitchFamily="18" charset="0"/>
                <a:cs typeface="Times New Roman" pitchFamily="18" charset="0"/>
              </a:rPr>
              <a:t>+</a:t>
            </a:r>
            <a:r>
              <a:rPr lang="en-US" sz="1800" noProof="1" smtClean="0">
                <a:solidFill>
                  <a:schemeClr val="tx1"/>
                </a:solidFill>
                <a:latin typeface="Times New Roman" pitchFamily="18" charset="0"/>
                <a:cs typeface="Times New Roman" pitchFamily="18" charset="0"/>
              </a:rPr>
              <a:t> </a:t>
            </a:r>
            <a:r>
              <a:rPr lang="vi-VN" sz="1800" noProof="1" smtClean="0">
                <a:solidFill>
                  <a:schemeClr val="tx1"/>
                </a:solidFill>
                <a:latin typeface="Times New Roman" pitchFamily="18" charset="0"/>
                <a:cs typeface="Times New Roman" pitchFamily="18" charset="0"/>
              </a:rPr>
              <a:t>Tốc độ dòng chảy ven bờ tại các vị trí kiểm tra có sự thay đổi lớn tại điểm P1 tốc độ dòng chảy lớn nhất 0.6 m/s trước khi có công trình, sau khi có kè mỏ hàn thì tốc độ dòng chảy tại điểm P1 chỉ đạt 0.07 m/s. Tại điểm </a:t>
            </a:r>
            <a:r>
              <a:rPr lang="en-US" sz="1800" noProof="1" smtClean="0">
                <a:solidFill>
                  <a:schemeClr val="tx1"/>
                </a:solidFill>
                <a:latin typeface="Times New Roman" pitchFamily="18" charset="0"/>
                <a:cs typeface="Times New Roman" pitchFamily="18" charset="0"/>
              </a:rPr>
              <a:t>P</a:t>
            </a:r>
            <a:r>
              <a:rPr lang="vi-VN" sz="1800" noProof="1" smtClean="0">
                <a:solidFill>
                  <a:schemeClr val="tx1"/>
                </a:solidFill>
                <a:latin typeface="Times New Roman" pitchFamily="18" charset="0"/>
                <a:cs typeface="Times New Roman" pitchFamily="18" charset="0"/>
              </a:rPr>
              <a:t>2 và P3 cũng có xung hướng như vậy, dòng chảy khi không có kè mỏ hàn thì tốc độ dòng chảy là 0.61; 0.77 m/s và sau khi có kè mỏ hàn thì tốc độ dòng chảy giảm xuống còn 0.06; 0.08 m/s.</a:t>
            </a:r>
            <a:endParaRPr lang="en-US" sz="1600" dirty="0">
              <a:solidFill>
                <a:schemeClr val="tx1"/>
              </a:solidFill>
            </a:endParaRPr>
          </a:p>
        </p:txBody>
      </p:sp>
      <p:sp>
        <p:nvSpPr>
          <p:cNvPr id="6" name="Content Placeholder 2">
            <a:extLst>
              <a:ext uri="{FF2B5EF4-FFF2-40B4-BE49-F238E27FC236}">
                <a16:creationId xmlns="" xmlns:a16="http://schemas.microsoft.com/office/drawing/2014/main" id="{AF68EB74-3B4B-4F90-AB43-B8496884E04D}"/>
              </a:ext>
            </a:extLst>
          </p:cNvPr>
          <p:cNvSpPr txBox="1">
            <a:spLocks/>
          </p:cNvSpPr>
          <p:nvPr/>
        </p:nvSpPr>
        <p:spPr>
          <a:xfrm>
            <a:off x="107504" y="195486"/>
            <a:ext cx="6912768" cy="460648"/>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371600" lvl="3" indent="0">
              <a:buNone/>
            </a:pPr>
            <a:endParaRPr lang="en-US" b="1" i="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t>5/18/2018</a:t>
            </a:r>
            <a:endParaRPr lang="en-US"/>
          </a:p>
        </p:txBody>
      </p:sp>
      <p:sp>
        <p:nvSpPr>
          <p:cNvPr id="5" name="Footer Placeholder 4"/>
          <p:cNvSpPr>
            <a:spLocks noGrp="1"/>
          </p:cNvSpPr>
          <p:nvPr>
            <p:ph type="ftr" sz="quarter" idx="11"/>
          </p:nvPr>
        </p:nvSpPr>
        <p:spPr/>
        <p:txBody>
          <a:bodyPr/>
          <a:lstStyle/>
          <a:p>
            <a:r>
              <a:rPr lang="en-US" smtClean="0"/>
              <a:t>Báo cáo tổng kết nghiên cứu khoa học sinh viên</a:t>
            </a:r>
            <a:endParaRPr lang="en-US" dirty="0"/>
          </a:p>
        </p:txBody>
      </p:sp>
      <p:sp>
        <p:nvSpPr>
          <p:cNvPr id="7" name="Slide Number Placeholder 6"/>
          <p:cNvSpPr>
            <a:spLocks noGrp="1"/>
          </p:cNvSpPr>
          <p:nvPr>
            <p:ph type="sldNum" sz="quarter" idx="12"/>
          </p:nvPr>
        </p:nvSpPr>
        <p:spPr/>
        <p:txBody>
          <a:bodyPr/>
          <a:lstStyle/>
          <a:p>
            <a:fld id="{0F31DC1F-5561-484E-AB46-68C682854F61}" type="slidenum">
              <a:rPr lang="en-US" smtClean="0"/>
              <a:t>23</a:t>
            </a:fld>
            <a:endParaRPr lang="en-US"/>
          </a:p>
        </p:txBody>
      </p:sp>
    </p:spTree>
    <p:extLst>
      <p:ext uri="{BB962C8B-B14F-4D97-AF65-F5344CB8AC3E}">
        <p14:creationId xmlns:p14="http://schemas.microsoft.com/office/powerpoint/2010/main" val="235753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 xmlns:a16="http://schemas.microsoft.com/office/drawing/2014/main" id="{BD00E453-8919-4E4C-A31A-262E2F5818DD}"/>
              </a:ext>
            </a:extLst>
          </p:cNvPr>
          <p:cNvSpPr>
            <a:spLocks noGrp="1"/>
          </p:cNvSpPr>
          <p:nvPr>
            <p:ph idx="1"/>
          </p:nvPr>
        </p:nvSpPr>
        <p:spPr>
          <a:xfrm>
            <a:off x="0" y="0"/>
            <a:ext cx="8496944" cy="339502"/>
          </a:xfrm>
        </p:spPr>
        <p:txBody>
          <a:bodyPr>
            <a:normAutofit/>
          </a:bodyPr>
          <a:lstStyle/>
          <a:p>
            <a:r>
              <a:rPr lang="en-US" sz="1800" b="1" i="1" dirty="0" smtClean="0">
                <a:solidFill>
                  <a:schemeClr val="tx1"/>
                </a:solidFill>
                <a:latin typeface="Times New Roman" panose="02020603050405020304" pitchFamily="18" charset="0"/>
                <a:cs typeface="Times New Roman" panose="02020603050405020304" pitchFamily="18" charset="0"/>
              </a:rPr>
              <a:t>b. </a:t>
            </a:r>
            <a:r>
              <a:rPr lang="en-US" sz="1800" b="1" i="1" dirty="0" err="1">
                <a:solidFill>
                  <a:schemeClr val="tx1"/>
                </a:solidFill>
                <a:latin typeface="Times New Roman" panose="02020603050405020304" pitchFamily="18" charset="0"/>
                <a:cs typeface="Times New Roman" panose="02020603050405020304" pitchFamily="18" charset="0"/>
              </a:rPr>
              <a:t>Kết</a:t>
            </a:r>
            <a:r>
              <a:rPr lang="en-US" sz="1800" b="1" i="1" dirty="0">
                <a:solidFill>
                  <a:schemeClr val="tx1"/>
                </a:solidFill>
                <a:latin typeface="Times New Roman" panose="02020603050405020304" pitchFamily="18" charset="0"/>
                <a:cs typeface="Times New Roman" panose="02020603050405020304" pitchFamily="18" charset="0"/>
              </a:rPr>
              <a:t> </a:t>
            </a:r>
            <a:r>
              <a:rPr lang="en-US" sz="1800" b="1" i="1" dirty="0" err="1">
                <a:solidFill>
                  <a:schemeClr val="tx1"/>
                </a:solidFill>
                <a:latin typeface="Times New Roman" panose="02020603050405020304" pitchFamily="18" charset="0"/>
                <a:cs typeface="Times New Roman" panose="02020603050405020304" pitchFamily="18" charset="0"/>
              </a:rPr>
              <a:t>quả</a:t>
            </a:r>
            <a:r>
              <a:rPr lang="en-US" sz="1800" b="1" i="1" dirty="0">
                <a:solidFill>
                  <a:schemeClr val="tx1"/>
                </a:solidFill>
                <a:latin typeface="Times New Roman" panose="02020603050405020304" pitchFamily="18" charset="0"/>
                <a:cs typeface="Times New Roman" panose="02020603050405020304" pitchFamily="18" charset="0"/>
              </a:rPr>
              <a:t> </a:t>
            </a:r>
            <a:r>
              <a:rPr lang="en-US" sz="1800" b="1" i="1" dirty="0" err="1">
                <a:solidFill>
                  <a:schemeClr val="tx1"/>
                </a:solidFill>
                <a:latin typeface="Times New Roman" panose="02020603050405020304" pitchFamily="18" charset="0"/>
                <a:cs typeface="Times New Roman" panose="02020603050405020304" pitchFamily="18" charset="0"/>
              </a:rPr>
              <a:t>chế</a:t>
            </a:r>
            <a:r>
              <a:rPr lang="en-US" sz="1800" b="1" i="1" dirty="0">
                <a:solidFill>
                  <a:schemeClr val="tx1"/>
                </a:solidFill>
                <a:latin typeface="Times New Roman" panose="02020603050405020304" pitchFamily="18" charset="0"/>
                <a:cs typeface="Times New Roman" panose="02020603050405020304" pitchFamily="18" charset="0"/>
              </a:rPr>
              <a:t> </a:t>
            </a:r>
            <a:r>
              <a:rPr lang="en-US" sz="1800" b="1" i="1" dirty="0" err="1">
                <a:solidFill>
                  <a:schemeClr val="tx1"/>
                </a:solidFill>
                <a:latin typeface="Times New Roman" panose="02020603050405020304" pitchFamily="18" charset="0"/>
                <a:cs typeface="Times New Roman" panose="02020603050405020304" pitchFamily="18" charset="0"/>
              </a:rPr>
              <a:t>độ</a:t>
            </a:r>
            <a:r>
              <a:rPr lang="en-US" sz="1800" b="1" i="1" dirty="0">
                <a:solidFill>
                  <a:schemeClr val="tx1"/>
                </a:solidFill>
                <a:latin typeface="Times New Roman" panose="02020603050405020304" pitchFamily="18" charset="0"/>
                <a:cs typeface="Times New Roman" panose="02020603050405020304" pitchFamily="18" charset="0"/>
              </a:rPr>
              <a:t> </a:t>
            </a:r>
            <a:r>
              <a:rPr lang="en-US" sz="1800" b="1" i="1" dirty="0" err="1">
                <a:solidFill>
                  <a:schemeClr val="tx1"/>
                </a:solidFill>
                <a:latin typeface="Times New Roman" panose="02020603050405020304" pitchFamily="18" charset="0"/>
                <a:cs typeface="Times New Roman" panose="02020603050405020304" pitchFamily="18" charset="0"/>
              </a:rPr>
              <a:t>dòng</a:t>
            </a:r>
            <a:r>
              <a:rPr lang="en-US" sz="1800" b="1" i="1" dirty="0">
                <a:solidFill>
                  <a:schemeClr val="tx1"/>
                </a:solidFill>
                <a:latin typeface="Times New Roman" panose="02020603050405020304" pitchFamily="18" charset="0"/>
                <a:cs typeface="Times New Roman" panose="02020603050405020304" pitchFamily="18" charset="0"/>
              </a:rPr>
              <a:t> </a:t>
            </a:r>
            <a:r>
              <a:rPr lang="en-US" sz="1800" b="1" i="1" dirty="0" err="1">
                <a:solidFill>
                  <a:schemeClr val="tx1"/>
                </a:solidFill>
                <a:latin typeface="Times New Roman" panose="02020603050405020304" pitchFamily="18" charset="0"/>
                <a:cs typeface="Times New Roman" panose="02020603050405020304" pitchFamily="18" charset="0"/>
              </a:rPr>
              <a:t>chảy</a:t>
            </a:r>
            <a:r>
              <a:rPr lang="en-US" sz="1800" b="1" i="1" dirty="0">
                <a:solidFill>
                  <a:schemeClr val="tx1"/>
                </a:solidFill>
                <a:latin typeface="Times New Roman" panose="02020603050405020304" pitchFamily="18" charset="0"/>
                <a:cs typeface="Times New Roman" panose="02020603050405020304" pitchFamily="18" charset="0"/>
              </a:rPr>
              <a:t> </a:t>
            </a:r>
            <a:r>
              <a:rPr lang="en-US" sz="1800" b="1" i="1" dirty="0" err="1">
                <a:solidFill>
                  <a:schemeClr val="tx1"/>
                </a:solidFill>
                <a:latin typeface="Times New Roman" panose="02020603050405020304" pitchFamily="18" charset="0"/>
                <a:cs typeface="Times New Roman" panose="02020603050405020304" pitchFamily="18" charset="0"/>
              </a:rPr>
              <a:t>khu</a:t>
            </a:r>
            <a:r>
              <a:rPr lang="en-US" sz="1800" b="1" i="1" dirty="0">
                <a:solidFill>
                  <a:schemeClr val="tx1"/>
                </a:solidFill>
                <a:latin typeface="Times New Roman" panose="02020603050405020304" pitchFamily="18" charset="0"/>
                <a:cs typeface="Times New Roman" panose="02020603050405020304" pitchFamily="18" charset="0"/>
              </a:rPr>
              <a:t> </a:t>
            </a:r>
            <a:r>
              <a:rPr lang="en-US" sz="1800" b="1" i="1" dirty="0" err="1">
                <a:solidFill>
                  <a:schemeClr val="tx1"/>
                </a:solidFill>
                <a:latin typeface="Times New Roman" panose="02020603050405020304" pitchFamily="18" charset="0"/>
                <a:cs typeface="Times New Roman" panose="02020603050405020304" pitchFamily="18" charset="0"/>
              </a:rPr>
              <a:t>vực</a:t>
            </a:r>
            <a:r>
              <a:rPr lang="en-US" sz="1800" b="1" i="1" dirty="0">
                <a:solidFill>
                  <a:schemeClr val="tx1"/>
                </a:solidFill>
                <a:latin typeface="Times New Roman" panose="02020603050405020304" pitchFamily="18" charset="0"/>
                <a:cs typeface="Times New Roman" panose="02020603050405020304" pitchFamily="18" charset="0"/>
              </a:rPr>
              <a:t> </a:t>
            </a:r>
            <a:r>
              <a:rPr lang="en-US" sz="1800" b="1" i="1" dirty="0" err="1">
                <a:solidFill>
                  <a:schemeClr val="tx1"/>
                </a:solidFill>
                <a:latin typeface="Times New Roman" panose="02020603050405020304" pitchFamily="18" charset="0"/>
                <a:cs typeface="Times New Roman" panose="02020603050405020304" pitchFamily="18" charset="0"/>
              </a:rPr>
              <a:t>nghiên</a:t>
            </a:r>
            <a:r>
              <a:rPr lang="en-US" sz="1800" b="1" i="1" dirty="0">
                <a:solidFill>
                  <a:schemeClr val="tx1"/>
                </a:solidFill>
                <a:latin typeface="Times New Roman" panose="02020603050405020304" pitchFamily="18" charset="0"/>
                <a:cs typeface="Times New Roman" panose="02020603050405020304" pitchFamily="18" charset="0"/>
              </a:rPr>
              <a:t> </a:t>
            </a:r>
            <a:r>
              <a:rPr lang="en-US" sz="1800" b="1" i="1" dirty="0" err="1">
                <a:solidFill>
                  <a:schemeClr val="tx1"/>
                </a:solidFill>
                <a:latin typeface="Times New Roman" panose="02020603050405020304" pitchFamily="18" charset="0"/>
                <a:cs typeface="Times New Roman" panose="02020603050405020304" pitchFamily="18" charset="0"/>
              </a:rPr>
              <a:t>cứu</a:t>
            </a:r>
            <a:r>
              <a:rPr lang="en-US" sz="1800" b="1" i="1" dirty="0">
                <a:solidFill>
                  <a:schemeClr val="tx1"/>
                </a:solidFill>
                <a:latin typeface="Times New Roman" panose="02020603050405020304" pitchFamily="18" charset="0"/>
                <a:cs typeface="Times New Roman" panose="02020603050405020304" pitchFamily="18" charset="0"/>
              </a:rPr>
              <a:t> </a:t>
            </a:r>
            <a:r>
              <a:rPr lang="en-US" sz="1800" b="1" i="1" dirty="0" err="1">
                <a:solidFill>
                  <a:schemeClr val="tx1"/>
                </a:solidFill>
                <a:latin typeface="Times New Roman" panose="02020603050405020304" pitchFamily="18" charset="0"/>
                <a:cs typeface="Times New Roman" panose="02020603050405020304" pitchFamily="18" charset="0"/>
              </a:rPr>
              <a:t>của</a:t>
            </a:r>
            <a:r>
              <a:rPr lang="en-US" sz="1800" b="1" i="1" dirty="0">
                <a:solidFill>
                  <a:schemeClr val="tx1"/>
                </a:solidFill>
                <a:latin typeface="Times New Roman" panose="02020603050405020304" pitchFamily="18" charset="0"/>
                <a:cs typeface="Times New Roman" panose="02020603050405020304" pitchFamily="18" charset="0"/>
              </a:rPr>
              <a:t> </a:t>
            </a:r>
            <a:r>
              <a:rPr lang="en-US" sz="1800" b="1" i="1" dirty="0" err="1">
                <a:solidFill>
                  <a:schemeClr val="tx1"/>
                </a:solidFill>
                <a:latin typeface="Times New Roman" panose="02020603050405020304" pitchFamily="18" charset="0"/>
                <a:cs typeface="Times New Roman" panose="02020603050405020304" pitchFamily="18" charset="0"/>
              </a:rPr>
              <a:t>kịch</a:t>
            </a:r>
            <a:r>
              <a:rPr lang="en-US" sz="1800" b="1" i="1" dirty="0">
                <a:solidFill>
                  <a:schemeClr val="tx1"/>
                </a:solidFill>
                <a:latin typeface="Times New Roman" panose="02020603050405020304" pitchFamily="18" charset="0"/>
                <a:cs typeface="Times New Roman" panose="02020603050405020304" pitchFamily="18" charset="0"/>
              </a:rPr>
              <a:t> </a:t>
            </a:r>
            <a:r>
              <a:rPr lang="en-US" sz="1800" b="1" i="1" dirty="0" err="1">
                <a:solidFill>
                  <a:schemeClr val="tx1"/>
                </a:solidFill>
                <a:latin typeface="Times New Roman" panose="02020603050405020304" pitchFamily="18" charset="0"/>
                <a:cs typeface="Times New Roman" panose="02020603050405020304" pitchFamily="18" charset="0"/>
              </a:rPr>
              <a:t>bản</a:t>
            </a:r>
            <a:r>
              <a:rPr lang="en-US" sz="1800" b="1" i="1" dirty="0">
                <a:solidFill>
                  <a:schemeClr val="tx1"/>
                </a:solidFill>
                <a:latin typeface="Times New Roman" panose="02020603050405020304" pitchFamily="18" charset="0"/>
                <a:cs typeface="Times New Roman" panose="02020603050405020304" pitchFamily="18" charset="0"/>
              </a:rPr>
              <a:t> 01 </a:t>
            </a:r>
            <a:r>
              <a:rPr lang="en-US" sz="1800" b="1" i="1" dirty="0" err="1">
                <a:solidFill>
                  <a:schemeClr val="tx1"/>
                </a:solidFill>
                <a:latin typeface="Times New Roman" panose="02020603050405020304" pitchFamily="18" charset="0"/>
                <a:cs typeface="Times New Roman" panose="02020603050405020304" pitchFamily="18" charset="0"/>
              </a:rPr>
              <a:t>và</a:t>
            </a:r>
            <a:r>
              <a:rPr lang="en-US" sz="1800" b="1" i="1" dirty="0">
                <a:solidFill>
                  <a:schemeClr val="tx1"/>
                </a:solidFill>
                <a:latin typeface="Times New Roman" panose="02020603050405020304" pitchFamily="18" charset="0"/>
                <a:cs typeface="Times New Roman" panose="02020603050405020304" pitchFamily="18" charset="0"/>
              </a:rPr>
              <a:t> </a:t>
            </a:r>
            <a:r>
              <a:rPr lang="en-US" sz="1800" b="1" i="1" dirty="0" smtClean="0">
                <a:solidFill>
                  <a:schemeClr val="tx1"/>
                </a:solidFill>
                <a:latin typeface="Times New Roman" panose="02020603050405020304" pitchFamily="18" charset="0"/>
                <a:cs typeface="Times New Roman" panose="02020603050405020304" pitchFamily="18" charset="0"/>
              </a:rPr>
              <a:t>03</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 xmlns:a16="http://schemas.microsoft.com/office/drawing/2014/main" id="{4D6BA561-F4FA-413A-949C-15B7006AD014}"/>
              </a:ext>
            </a:extLst>
          </p:cNvPr>
          <p:cNvSpPr/>
          <p:nvPr/>
        </p:nvSpPr>
        <p:spPr>
          <a:xfrm>
            <a:off x="8802" y="312328"/>
            <a:ext cx="4320480" cy="338554"/>
          </a:xfrm>
          <a:prstGeom prst="rect">
            <a:avLst/>
          </a:prstGeom>
        </p:spPr>
        <p:txBody>
          <a:bodyPr wrap="square">
            <a:spAutoFit/>
          </a:bodyPr>
          <a:lstStyle/>
          <a:p>
            <a:pPr algn="ct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Dòng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chảy</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không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kè</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mỏ</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ea typeface="Times New Roman" panose="02020603050405020304" pitchFamily="18" charset="0"/>
                <a:cs typeface="Times New Roman" panose="02020603050405020304" pitchFamily="18" charset="0"/>
              </a:rPr>
              <a:t>hàn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ea typeface="Times New Roman" panose="02020603050405020304" pitchFamily="18" charset="0"/>
                <a:cs typeface="Times New Roman" panose="02020603050405020304" pitchFamily="18" charset="0"/>
              </a:rPr>
              <a:t>tại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ea typeface="Times New Roman" panose="02020603050405020304" pitchFamily="18" charset="0"/>
                <a:cs typeface="Times New Roman" panose="02020603050405020304" pitchFamily="18" charset="0"/>
              </a:rPr>
              <a:t>cửa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ea typeface="Times New Roman" panose="02020603050405020304" pitchFamily="18" charset="0"/>
                <a:cs typeface="Times New Roman" panose="02020603050405020304" pitchFamily="18" charset="0"/>
              </a:rPr>
              <a:t>Hội</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 An</a:t>
            </a:r>
            <a:endParaRPr lang="en-US" sz="1600"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 xmlns:a16="http://schemas.microsoft.com/office/drawing/2014/main" id="{B45D7064-E467-4B93-8485-4794D35B33A6}"/>
              </a:ext>
            </a:extLst>
          </p:cNvPr>
          <p:cNvSpPr/>
          <p:nvPr/>
        </p:nvSpPr>
        <p:spPr>
          <a:xfrm>
            <a:off x="4738354" y="312328"/>
            <a:ext cx="4298142" cy="584775"/>
          </a:xfrm>
          <a:prstGeom prst="rect">
            <a:avLst/>
          </a:prstGeom>
        </p:spPr>
        <p:txBody>
          <a:bodyPr wrap="square">
            <a:spAutoFit/>
          </a:bodyPr>
          <a:lstStyle/>
          <a:p>
            <a:pPr algn="ct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Chế</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độ</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dòng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chảy</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khi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kè</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mỏ</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hàn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ea typeface="Times New Roman" panose="02020603050405020304" pitchFamily="18" charset="0"/>
                <a:cs typeface="Times New Roman" panose="02020603050405020304" pitchFamily="18" charset="0"/>
              </a:rPr>
              <a:t>với</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chiều</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dài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kè</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L2 </a:t>
            </a:r>
            <a:r>
              <a:rPr lang="en-US" sz="1600" dirty="0" err="1" smtClean="0">
                <a:latin typeface="Times New Roman" panose="02020603050405020304" pitchFamily="18" charset="0"/>
                <a:ea typeface="Times New Roman" panose="02020603050405020304" pitchFamily="18" charset="0"/>
                <a:cs typeface="Times New Roman" panose="02020603050405020304" pitchFamily="18" charset="0"/>
              </a:rPr>
              <a:t>tại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ea typeface="Times New Roman" panose="02020603050405020304" pitchFamily="18" charset="0"/>
                <a:cs typeface="Times New Roman" panose="02020603050405020304" pitchFamily="18" charset="0"/>
              </a:rPr>
              <a:t>cửa</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ea typeface="Times New Roman" panose="02020603050405020304" pitchFamily="18" charset="0"/>
                <a:cs typeface="Times New Roman" panose="02020603050405020304" pitchFamily="18" charset="0"/>
              </a:rPr>
              <a:t>Hội</a:t>
            </a: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 An</a:t>
            </a:r>
            <a:endParaRPr lang="en-US" sz="1600" dirty="0">
              <a:latin typeface="Times New Roman" panose="02020603050405020304" pitchFamily="18" charset="0"/>
              <a:cs typeface="Times New Roman" panose="02020603050405020304" pitchFamily="18" charset="0"/>
            </a:endParaRPr>
          </a:p>
        </p:txBody>
      </p:sp>
      <p:pic>
        <p:nvPicPr>
          <p:cNvPr id="13" name="Picture 12"/>
          <p:cNvPicPr/>
          <p:nvPr/>
        </p:nvPicPr>
        <p:blipFill>
          <a:blip r:embed="rId2">
            <a:extLst>
              <a:ext uri="{28A0092B-C50C-407E-A947-70E740481C1C}">
                <a14:useLocalDpi xmlns:a14="http://schemas.microsoft.com/office/drawing/2010/main" val="0"/>
              </a:ext>
            </a:extLst>
          </a:blip>
          <a:srcRect/>
          <a:stretch>
            <a:fillRect/>
          </a:stretch>
        </p:blipFill>
        <p:spPr bwMode="auto">
          <a:xfrm>
            <a:off x="395535" y="701454"/>
            <a:ext cx="3110519" cy="1908107"/>
          </a:xfrm>
          <a:prstGeom prst="rect">
            <a:avLst/>
          </a:prstGeom>
          <a:noFill/>
        </p:spPr>
      </p:pic>
      <p:pic>
        <p:nvPicPr>
          <p:cNvPr id="14" name="Picture 13"/>
          <p:cNvPicPr/>
          <p:nvPr/>
        </p:nvPicPr>
        <p:blipFill>
          <a:blip r:embed="rId3">
            <a:extLst>
              <a:ext uri="{28A0092B-C50C-407E-A947-70E740481C1C}">
                <a14:useLocalDpi xmlns:a14="http://schemas.microsoft.com/office/drawing/2010/main" val="0"/>
              </a:ext>
            </a:extLst>
          </a:blip>
          <a:srcRect/>
          <a:stretch>
            <a:fillRect/>
          </a:stretch>
        </p:blipFill>
        <p:spPr bwMode="auto">
          <a:xfrm>
            <a:off x="5148065" y="904003"/>
            <a:ext cx="3456383" cy="1955779"/>
          </a:xfrm>
          <a:prstGeom prst="rect">
            <a:avLst/>
          </a:prstGeom>
          <a:noFill/>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395535" y="2660134"/>
            <a:ext cx="3110519" cy="2037398"/>
          </a:xfrm>
          <a:prstGeom prst="rect">
            <a:avLst/>
          </a:prstGeom>
          <a:noFill/>
        </p:spPr>
      </p:pic>
      <p:pic>
        <p:nvPicPr>
          <p:cNvPr id="10" name="Picture 9"/>
          <p:cNvPicPr/>
          <p:nvPr/>
        </p:nvPicPr>
        <p:blipFill>
          <a:blip r:embed="rId5">
            <a:extLst>
              <a:ext uri="{28A0092B-C50C-407E-A947-70E740481C1C}">
                <a14:useLocalDpi xmlns:a14="http://schemas.microsoft.com/office/drawing/2010/main" val="0"/>
              </a:ext>
            </a:extLst>
          </a:blip>
          <a:srcRect/>
          <a:stretch>
            <a:fillRect/>
          </a:stretch>
        </p:blipFill>
        <p:spPr bwMode="auto">
          <a:xfrm>
            <a:off x="5148066" y="2859782"/>
            <a:ext cx="3456382" cy="1907483"/>
          </a:xfrm>
          <a:prstGeom prst="rect">
            <a:avLst/>
          </a:prstGeom>
          <a:noFill/>
        </p:spPr>
      </p:pic>
      <p:sp>
        <p:nvSpPr>
          <p:cNvPr id="2" name="Date Placeholder 1"/>
          <p:cNvSpPr>
            <a:spLocks noGrp="1"/>
          </p:cNvSpPr>
          <p:nvPr>
            <p:ph type="dt" sz="half" idx="2"/>
          </p:nvPr>
        </p:nvSpPr>
        <p:spPr/>
        <p:txBody>
          <a:bodyPr/>
          <a:lstStyle/>
          <a:p>
            <a:r>
              <a:rPr lang="en-US" smtClean="0"/>
              <a:t>5/18/2018</a:t>
            </a:r>
            <a:endParaRPr lang="en-US" dirty="0"/>
          </a:p>
        </p:txBody>
      </p:sp>
      <p:sp>
        <p:nvSpPr>
          <p:cNvPr id="3" name="Footer Placeholder 2"/>
          <p:cNvSpPr>
            <a:spLocks noGrp="1"/>
          </p:cNvSpPr>
          <p:nvPr>
            <p:ph type="ftr" sz="quarter" idx="3"/>
          </p:nvPr>
        </p:nvSpPr>
        <p:spPr/>
        <p:txBody>
          <a:bodyPr/>
          <a:lstStyle/>
          <a:p>
            <a:r>
              <a:rPr lang="en-US" smtClean="0"/>
              <a:t>Báo cáo tổng kết nghiên cứu khoa học sinh viên</a:t>
            </a:r>
            <a:endParaRPr lang="en-US" dirty="0"/>
          </a:p>
        </p:txBody>
      </p:sp>
      <p:sp>
        <p:nvSpPr>
          <p:cNvPr id="5" name="Slide Number Placeholder 4"/>
          <p:cNvSpPr>
            <a:spLocks noGrp="1"/>
          </p:cNvSpPr>
          <p:nvPr>
            <p:ph type="sldNum" sz="quarter" idx="4"/>
          </p:nvPr>
        </p:nvSpPr>
        <p:spPr/>
        <p:txBody>
          <a:bodyPr/>
          <a:lstStyle/>
          <a:p>
            <a:fld id="{0F31DC1F-5561-484E-AB46-68C682854F61}" type="slidenum">
              <a:rPr lang="en-US" smtClean="0"/>
              <a:t>24</a:t>
            </a:fld>
            <a:endParaRPr lang="en-US" dirty="0"/>
          </a:p>
        </p:txBody>
      </p:sp>
    </p:spTree>
    <p:extLst>
      <p:ext uri="{BB962C8B-B14F-4D97-AF65-F5344CB8AC3E}">
        <p14:creationId xmlns:p14="http://schemas.microsoft.com/office/powerpoint/2010/main" val="180999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ircle(in)">
                                      <p:cBhvr>
                                        <p:cTn id="17" dur="8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ppt_x"/>
                                          </p:val>
                                        </p:tav>
                                        <p:tav tm="100000">
                                          <p:val>
                                            <p:strVal val="#ppt_x"/>
                                          </p:val>
                                        </p:tav>
                                      </p:tavLst>
                                    </p:anim>
                                    <p:anim calcmode="lin" valueType="num">
                                      <p:cBhvr additive="base">
                                        <p:cTn id="4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 xmlns:a16="http://schemas.microsoft.com/office/drawing/2014/main" id="{50FF2C4E-BA2F-441F-8842-41E8144E0371}"/>
              </a:ext>
            </a:extLst>
          </p:cNvPr>
          <p:cNvGraphicFramePr>
            <a:graphicFrameLocks noGrp="1"/>
          </p:cNvGraphicFramePr>
          <p:nvPr>
            <p:ph idx="1"/>
            <p:extLst>
              <p:ext uri="{D42A27DB-BD31-4B8C-83A1-F6EECF244321}">
                <p14:modId xmlns:p14="http://schemas.microsoft.com/office/powerpoint/2010/main" val="233614717"/>
              </p:ext>
            </p:extLst>
          </p:nvPr>
        </p:nvGraphicFramePr>
        <p:xfrm>
          <a:off x="1026518" y="915566"/>
          <a:ext cx="7488832" cy="3168350"/>
        </p:xfrm>
        <a:graphic>
          <a:graphicData uri="http://schemas.openxmlformats.org/drawingml/2006/table">
            <a:tbl>
              <a:tblPr firstRow="1" firstCol="1" bandRow="1">
                <a:tableStyleId>{5C22544A-7EE6-4342-B048-85BDC9FD1C3A}</a:tableStyleId>
              </a:tblPr>
              <a:tblGrid>
                <a:gridCol w="1284098">
                  <a:extLst>
                    <a:ext uri="{9D8B030D-6E8A-4147-A177-3AD203B41FA5}">
                      <a16:colId xmlns="" xmlns:a16="http://schemas.microsoft.com/office/drawing/2014/main" val="2792285914"/>
                    </a:ext>
                  </a:extLst>
                </a:gridCol>
                <a:gridCol w="2198207">
                  <a:extLst>
                    <a:ext uri="{9D8B030D-6E8A-4147-A177-3AD203B41FA5}">
                      <a16:colId xmlns="" xmlns:a16="http://schemas.microsoft.com/office/drawing/2014/main" val="781868521"/>
                    </a:ext>
                  </a:extLst>
                </a:gridCol>
                <a:gridCol w="1316538">
                  <a:extLst>
                    <a:ext uri="{9D8B030D-6E8A-4147-A177-3AD203B41FA5}">
                      <a16:colId xmlns="" xmlns:a16="http://schemas.microsoft.com/office/drawing/2014/main" val="676764514"/>
                    </a:ext>
                  </a:extLst>
                </a:gridCol>
                <a:gridCol w="1406402">
                  <a:extLst>
                    <a:ext uri="{9D8B030D-6E8A-4147-A177-3AD203B41FA5}">
                      <a16:colId xmlns="" xmlns:a16="http://schemas.microsoft.com/office/drawing/2014/main" val="4275060601"/>
                    </a:ext>
                  </a:extLst>
                </a:gridCol>
                <a:gridCol w="1283587">
                  <a:extLst>
                    <a:ext uri="{9D8B030D-6E8A-4147-A177-3AD203B41FA5}">
                      <a16:colId xmlns="" xmlns:a16="http://schemas.microsoft.com/office/drawing/2014/main" val="2225946220"/>
                    </a:ext>
                  </a:extLst>
                </a:gridCol>
              </a:tblGrid>
              <a:tr h="836002">
                <a:tc>
                  <a:txBody>
                    <a:bodyPr/>
                    <a:lstStyle/>
                    <a:p>
                      <a:pPr marL="0" marR="0" algn="ctr">
                        <a:lnSpc>
                          <a:spcPct val="150000"/>
                        </a:lnSpc>
                        <a:spcBef>
                          <a:spcPts val="0"/>
                        </a:spcBef>
                        <a:spcAft>
                          <a:spcPts val="600"/>
                        </a:spcAft>
                      </a:pPr>
                      <a:r>
                        <a:rPr lang="en-US" sz="1800" dirty="0" err="1">
                          <a:solidFill>
                            <a:schemeClr val="tx1"/>
                          </a:solidFill>
                          <a:effectLst/>
                          <a:latin typeface="Times New Roman" panose="02020603050405020304" pitchFamily="18" charset="0"/>
                          <a:cs typeface="Times New Roman" panose="02020603050405020304" pitchFamily="18" charset="0"/>
                        </a:rPr>
                        <a:t>Kịch</a:t>
                      </a:r>
                      <a:r>
                        <a:rPr lang="en-US" sz="1800" dirty="0">
                          <a:solidFill>
                            <a:schemeClr val="tx1"/>
                          </a:solidFill>
                          <a:effectLst/>
                          <a:latin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cs typeface="Times New Roman" panose="02020603050405020304" pitchFamily="18" charset="0"/>
                        </a:rPr>
                        <a:t>bản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algn="ctr">
                        <a:lnSpc>
                          <a:spcPct val="150000"/>
                        </a:lnSpc>
                        <a:spcBef>
                          <a:spcPts val="0"/>
                        </a:spcBef>
                        <a:spcAft>
                          <a:spcPts val="600"/>
                        </a:spcAft>
                      </a:pPr>
                      <a:r>
                        <a:rPr lang="en-US" sz="1800" dirty="0" err="1">
                          <a:solidFill>
                            <a:schemeClr val="tx1"/>
                          </a:solidFill>
                          <a:effectLst/>
                          <a:latin typeface="Times New Roman" panose="02020603050405020304" pitchFamily="18" charset="0"/>
                          <a:cs typeface="Times New Roman" panose="02020603050405020304" pitchFamily="18" charset="0"/>
                        </a:rPr>
                        <a:t>Giá</a:t>
                      </a:r>
                      <a:r>
                        <a:rPr lang="en-US" sz="1800" dirty="0">
                          <a:solidFill>
                            <a:schemeClr val="tx1"/>
                          </a:solidFill>
                          <a:effectLst/>
                          <a:latin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cs typeface="Times New Roman" panose="02020603050405020304" pitchFamily="18" charset="0"/>
                        </a:rPr>
                        <a:t>trị</a:t>
                      </a:r>
                      <a:r>
                        <a:rPr lang="en-US" sz="1800" dirty="0">
                          <a:solidFill>
                            <a:schemeClr val="tx1"/>
                          </a:solidFill>
                          <a:effectLst/>
                          <a:latin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cs typeface="Times New Roman" panose="02020603050405020304" pitchFamily="18" charset="0"/>
                        </a:rPr>
                        <a:t>vận</a:t>
                      </a:r>
                      <a:r>
                        <a:rPr lang="en-US" sz="1800" dirty="0">
                          <a:solidFill>
                            <a:schemeClr val="tx1"/>
                          </a:solidFill>
                          <a:effectLst/>
                          <a:latin typeface="Times New Roman" panose="02020603050405020304" pitchFamily="18" charset="0"/>
                          <a:cs typeface="Times New Roman" panose="02020603050405020304" pitchFamily="18" charset="0"/>
                        </a:rPr>
                        <a:t> </a:t>
                      </a:r>
                      <a:r>
                        <a:rPr lang="en-US" sz="1800" dirty="0" err="1" smtClean="0">
                          <a:solidFill>
                            <a:schemeClr val="tx1"/>
                          </a:solidFill>
                          <a:effectLst/>
                          <a:latin typeface="Times New Roman" panose="02020603050405020304" pitchFamily="18" charset="0"/>
                          <a:cs typeface="Times New Roman" panose="02020603050405020304" pitchFamily="18" charset="0"/>
                        </a:rPr>
                        <a:t>tốc</a:t>
                      </a:r>
                      <a:r>
                        <a:rPr lang="en-US" sz="1800" baseline="0" dirty="0">
                          <a:solidFill>
                            <a:schemeClr val="tx1"/>
                          </a:solidFill>
                          <a:effectLst/>
                          <a:latin typeface="Times New Roman" panose="02020603050405020304" pitchFamily="18" charset="0"/>
                          <a:cs typeface="Times New Roman" panose="02020603050405020304" pitchFamily="18" charset="0"/>
                        </a:rPr>
                        <a:t> </a:t>
                      </a:r>
                      <a:r>
                        <a:rPr lang="en-US" sz="1800" dirty="0" smtClean="0">
                          <a:solidFill>
                            <a:schemeClr val="tx1"/>
                          </a:solidFill>
                          <a:effectLst/>
                          <a:latin typeface="Times New Roman" panose="02020603050405020304" pitchFamily="18" charset="0"/>
                          <a:cs typeface="Times New Roman" panose="02020603050405020304" pitchFamily="18" charset="0"/>
                        </a:rPr>
                        <a:t>(m/s</a:t>
                      </a:r>
                      <a:r>
                        <a:rPr lang="en-US" sz="1800" dirty="0">
                          <a:solidFill>
                            <a:schemeClr val="tx1"/>
                          </a:solidFill>
                          <a:effectLst/>
                          <a:latin typeface="Times New Roman" panose="02020603050405020304" pitchFamily="18" charset="0"/>
                          <a:cs typeface="Times New Roman" panose="02020603050405020304" pitchFamily="18" charset="0"/>
                        </a:rPr>
                        <a:t>)</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algn="ctr">
                        <a:lnSpc>
                          <a:spcPct val="150000"/>
                        </a:lnSpc>
                        <a:spcBef>
                          <a:spcPts val="0"/>
                        </a:spcBef>
                        <a:spcAft>
                          <a:spcPts val="600"/>
                        </a:spcAft>
                      </a:pPr>
                      <a:r>
                        <a:rPr lang="en-US" sz="1800" dirty="0" err="1">
                          <a:solidFill>
                            <a:schemeClr val="tx1"/>
                          </a:solidFill>
                          <a:effectLst/>
                          <a:latin typeface="Times New Roman" panose="02020603050405020304" pitchFamily="18" charset="0"/>
                          <a:cs typeface="Times New Roman" panose="02020603050405020304" pitchFamily="18" charset="0"/>
                        </a:rPr>
                        <a:t>Điểm</a:t>
                      </a:r>
                      <a:r>
                        <a:rPr lang="en-US" sz="1800" dirty="0">
                          <a:solidFill>
                            <a:schemeClr val="tx1"/>
                          </a:solidFill>
                          <a:effectLst/>
                          <a:latin typeface="Times New Roman" panose="02020603050405020304" pitchFamily="18" charset="0"/>
                          <a:cs typeface="Times New Roman" panose="02020603050405020304" pitchFamily="18" charset="0"/>
                        </a:rPr>
                        <a:t> P1</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algn="ctr">
                        <a:lnSpc>
                          <a:spcPct val="150000"/>
                        </a:lnSpc>
                        <a:spcBef>
                          <a:spcPts val="0"/>
                        </a:spcBef>
                        <a:spcAft>
                          <a:spcPts val="600"/>
                        </a:spcAft>
                      </a:pPr>
                      <a:r>
                        <a:rPr lang="en-US" sz="1800" dirty="0" err="1">
                          <a:solidFill>
                            <a:schemeClr val="tx1"/>
                          </a:solidFill>
                          <a:effectLst/>
                          <a:latin typeface="Times New Roman" panose="02020603050405020304" pitchFamily="18" charset="0"/>
                          <a:cs typeface="Times New Roman" panose="02020603050405020304" pitchFamily="18" charset="0"/>
                        </a:rPr>
                        <a:t>Điểm</a:t>
                      </a:r>
                      <a:r>
                        <a:rPr lang="en-US" sz="1800" dirty="0">
                          <a:solidFill>
                            <a:schemeClr val="tx1"/>
                          </a:solidFill>
                          <a:effectLst/>
                          <a:latin typeface="Times New Roman" panose="02020603050405020304" pitchFamily="18" charset="0"/>
                          <a:cs typeface="Times New Roman" panose="02020603050405020304" pitchFamily="18" charset="0"/>
                        </a:rPr>
                        <a:t> P2</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algn="ctr">
                        <a:lnSpc>
                          <a:spcPct val="150000"/>
                        </a:lnSpc>
                        <a:spcBef>
                          <a:spcPts val="0"/>
                        </a:spcBef>
                        <a:spcAft>
                          <a:spcPts val="600"/>
                        </a:spcAft>
                      </a:pPr>
                      <a:r>
                        <a:rPr lang="en-US" sz="1800" dirty="0" err="1">
                          <a:solidFill>
                            <a:schemeClr val="tx1"/>
                          </a:solidFill>
                          <a:effectLst/>
                          <a:latin typeface="Times New Roman" panose="02020603050405020304" pitchFamily="18" charset="0"/>
                          <a:cs typeface="Times New Roman" panose="02020603050405020304" pitchFamily="18" charset="0"/>
                        </a:rPr>
                        <a:t>Điểm</a:t>
                      </a:r>
                      <a:r>
                        <a:rPr lang="en-US" sz="1800" dirty="0">
                          <a:solidFill>
                            <a:schemeClr val="tx1"/>
                          </a:solidFill>
                          <a:effectLst/>
                          <a:latin typeface="Times New Roman" panose="02020603050405020304" pitchFamily="18" charset="0"/>
                          <a:cs typeface="Times New Roman" panose="02020603050405020304" pitchFamily="18" charset="0"/>
                        </a:rPr>
                        <a:t> P3</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 xmlns:a16="http://schemas.microsoft.com/office/drawing/2014/main" val="451139156"/>
                  </a:ext>
                </a:extLst>
              </a:tr>
              <a:tr h="1040795">
                <a:tc>
                  <a:txBody>
                    <a:bodyPr/>
                    <a:lstStyle/>
                    <a:p>
                      <a:pPr marL="0" marR="0" algn="ctr">
                        <a:lnSpc>
                          <a:spcPct val="150000"/>
                        </a:lnSpc>
                        <a:spcBef>
                          <a:spcPts val="0"/>
                        </a:spcBef>
                        <a:spcAft>
                          <a:spcPts val="600"/>
                        </a:spcAft>
                      </a:pPr>
                      <a:r>
                        <a:rPr lang="en-US" sz="1800" dirty="0">
                          <a:solidFill>
                            <a:schemeClr val="tx1"/>
                          </a:solidFill>
                          <a:effectLst/>
                          <a:latin typeface="Times New Roman" panose="02020603050405020304" pitchFamily="18" charset="0"/>
                          <a:cs typeface="Times New Roman" panose="02020603050405020304" pitchFamily="18" charset="0"/>
                        </a:rPr>
                        <a:t>KB 01</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algn="ctr">
                        <a:lnSpc>
                          <a:spcPct val="150000"/>
                        </a:lnSpc>
                        <a:spcBef>
                          <a:spcPts val="0"/>
                        </a:spcBef>
                        <a:spcAft>
                          <a:spcPts val="600"/>
                        </a:spcAft>
                      </a:pPr>
                      <a:r>
                        <a:rPr lang="en-US" sz="1800" dirty="0" err="1">
                          <a:solidFill>
                            <a:schemeClr val="tx1"/>
                          </a:solidFill>
                          <a:effectLst/>
                          <a:latin typeface="Times New Roman" panose="02020603050405020304" pitchFamily="18" charset="0"/>
                          <a:cs typeface="Times New Roman" panose="02020603050405020304" pitchFamily="18" charset="0"/>
                        </a:rPr>
                        <a:t>Giá</a:t>
                      </a:r>
                      <a:r>
                        <a:rPr lang="en-US" sz="1800" dirty="0">
                          <a:solidFill>
                            <a:schemeClr val="tx1"/>
                          </a:solidFill>
                          <a:effectLst/>
                          <a:latin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cs typeface="Times New Roman" panose="02020603050405020304" pitchFamily="18" charset="0"/>
                        </a:rPr>
                        <a:t>trị</a:t>
                      </a:r>
                      <a:r>
                        <a:rPr lang="en-US" sz="1800" dirty="0">
                          <a:solidFill>
                            <a:schemeClr val="tx1"/>
                          </a:solidFill>
                          <a:effectLst/>
                          <a:latin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cs typeface="Times New Roman" panose="02020603050405020304" pitchFamily="18" charset="0"/>
                        </a:rPr>
                        <a:t>cực</a:t>
                      </a:r>
                      <a:r>
                        <a:rPr lang="en-US" sz="1800" dirty="0">
                          <a:solidFill>
                            <a:schemeClr val="tx1"/>
                          </a:solidFill>
                          <a:effectLst/>
                          <a:latin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cs typeface="Times New Roman" panose="02020603050405020304" pitchFamily="18" charset="0"/>
                        </a:rPr>
                        <a:t>đại</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800" dirty="0">
                          <a:solidFill>
                            <a:schemeClr val="tx1"/>
                          </a:solidFill>
                          <a:effectLst/>
                          <a:latin typeface="Times New Roman" panose="02020603050405020304" pitchFamily="18" charset="0"/>
                          <a:cs typeface="Times New Roman" panose="02020603050405020304" pitchFamily="18" charset="0"/>
                        </a:rPr>
                        <a:t>0.6</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800">
                          <a:solidFill>
                            <a:schemeClr val="tx1"/>
                          </a:solidFill>
                          <a:effectLst/>
                          <a:latin typeface="Times New Roman" panose="02020603050405020304" pitchFamily="18" charset="0"/>
                          <a:cs typeface="Times New Roman" panose="02020603050405020304" pitchFamily="18" charset="0"/>
                        </a:rPr>
                        <a:t>0.61</a:t>
                      </a:r>
                      <a:endParaRPr lang="en-US" sz="1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800" dirty="0">
                          <a:solidFill>
                            <a:schemeClr val="tx1"/>
                          </a:solidFill>
                          <a:effectLst/>
                          <a:latin typeface="Times New Roman" panose="02020603050405020304" pitchFamily="18" charset="0"/>
                          <a:cs typeface="Times New Roman" panose="02020603050405020304" pitchFamily="18" charset="0"/>
                        </a:rPr>
                        <a:t>0.77</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31694453"/>
                  </a:ext>
                </a:extLst>
              </a:tr>
              <a:tr h="1291553">
                <a:tc>
                  <a:txBody>
                    <a:bodyPr/>
                    <a:lstStyle/>
                    <a:p>
                      <a:pPr marL="0" marR="0" algn="ctr">
                        <a:lnSpc>
                          <a:spcPct val="150000"/>
                        </a:lnSpc>
                        <a:spcBef>
                          <a:spcPts val="0"/>
                        </a:spcBef>
                        <a:spcAft>
                          <a:spcPts val="600"/>
                        </a:spcAft>
                      </a:pPr>
                      <a:r>
                        <a:rPr lang="en-US" sz="1800" dirty="0">
                          <a:solidFill>
                            <a:schemeClr val="tx1"/>
                          </a:solidFill>
                          <a:effectLst/>
                          <a:latin typeface="Times New Roman" panose="02020603050405020304" pitchFamily="18" charset="0"/>
                          <a:cs typeface="Times New Roman" panose="02020603050405020304" pitchFamily="18" charset="0"/>
                        </a:rPr>
                        <a:t>KB </a:t>
                      </a:r>
                      <a:r>
                        <a:rPr lang="en-US" sz="1800" dirty="0" smtClean="0">
                          <a:solidFill>
                            <a:schemeClr val="tx1"/>
                          </a:solidFill>
                          <a:effectLst/>
                          <a:latin typeface="Times New Roman" panose="02020603050405020304" pitchFamily="18" charset="0"/>
                          <a:cs typeface="Times New Roman" panose="02020603050405020304" pitchFamily="18" charset="0"/>
                        </a:rPr>
                        <a:t>03</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algn="ctr">
                        <a:lnSpc>
                          <a:spcPct val="150000"/>
                        </a:lnSpc>
                        <a:spcBef>
                          <a:spcPts val="0"/>
                        </a:spcBef>
                        <a:spcAft>
                          <a:spcPts val="600"/>
                        </a:spcAft>
                      </a:pPr>
                      <a:r>
                        <a:rPr lang="en-US" sz="1800">
                          <a:solidFill>
                            <a:schemeClr val="tx1"/>
                          </a:solidFill>
                          <a:effectLst/>
                          <a:latin typeface="Times New Roman" panose="02020603050405020304" pitchFamily="18" charset="0"/>
                          <a:cs typeface="Times New Roman" panose="02020603050405020304" pitchFamily="18" charset="0"/>
                        </a:rPr>
                        <a:t>Giá trị cực đại</a:t>
                      </a:r>
                      <a:endParaRPr lang="en-US" sz="1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800" dirty="0" smtClean="0">
                          <a:solidFill>
                            <a:schemeClr val="tx1"/>
                          </a:solidFill>
                          <a:effectLst/>
                          <a:latin typeface="Times New Roman" panose="02020603050405020304" pitchFamily="18" charset="0"/>
                          <a:cs typeface="Times New Roman" panose="02020603050405020304" pitchFamily="18" charset="0"/>
                        </a:rPr>
                        <a:t>0.12</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800" dirty="0" smtClean="0">
                          <a:solidFill>
                            <a:schemeClr val="tx1"/>
                          </a:solidFill>
                          <a:effectLst/>
                          <a:latin typeface="Times New Roman" panose="02020603050405020304" pitchFamily="18" charset="0"/>
                          <a:cs typeface="Times New Roman" panose="02020603050405020304" pitchFamily="18" charset="0"/>
                        </a:rPr>
                        <a:t>0.11</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800" dirty="0" smtClean="0">
                          <a:solidFill>
                            <a:schemeClr val="tx1"/>
                          </a:solidFill>
                          <a:effectLst/>
                          <a:latin typeface="Times New Roman" panose="02020603050405020304" pitchFamily="18" charset="0"/>
                          <a:cs typeface="Times New Roman" panose="02020603050405020304" pitchFamily="18" charset="0"/>
                        </a:rPr>
                        <a:t>0.19</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324" marR="48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82050758"/>
                  </a:ext>
                </a:extLst>
              </a:tr>
            </a:tbl>
          </a:graphicData>
        </a:graphic>
      </p:graphicFrame>
      <p:sp>
        <p:nvSpPr>
          <p:cNvPr id="8" name="Rectangle 7">
            <a:extLst>
              <a:ext uri="{FF2B5EF4-FFF2-40B4-BE49-F238E27FC236}">
                <a16:creationId xmlns="" xmlns:a16="http://schemas.microsoft.com/office/drawing/2014/main" id="{068AB946-638E-4DD7-A841-793B62C1ADAC}"/>
              </a:ext>
            </a:extLst>
          </p:cNvPr>
          <p:cNvSpPr/>
          <p:nvPr/>
        </p:nvSpPr>
        <p:spPr>
          <a:xfrm>
            <a:off x="2123728" y="267494"/>
            <a:ext cx="5161813" cy="400110"/>
          </a:xfrm>
          <a:prstGeom prst="rect">
            <a:avLst/>
          </a:prstGeom>
        </p:spPr>
        <p:txBody>
          <a:bodyPr wrap="square">
            <a:spAutoFit/>
          </a:bodyPr>
          <a:lstStyle/>
          <a:p>
            <a:pPr lvl="0" algn="ctr" eaLnBrk="0" fontAlgn="base" latinLnBrk="0" hangingPunct="0">
              <a:spcBef>
                <a:spcPct val="0"/>
              </a:spcBef>
              <a:spcAft>
                <a:spcPct val="0"/>
              </a:spcAft>
            </a:pPr>
            <a:r>
              <a:rPr lang="en-US" altLang="en-US" sz="2000" b="1" i="1" dirty="0" err="1">
                <a:latin typeface="Times New Roman" pitchFamily="18" charset="0"/>
                <a:ea typeface="Times New Roman" pitchFamily="18" charset="0"/>
                <a:cs typeface="Times New Roman" pitchFamily="18" charset="0"/>
              </a:rPr>
              <a:t>Tốc</a:t>
            </a:r>
            <a:r>
              <a:rPr lang="en-US" altLang="en-US" sz="2000" b="1" i="1" dirty="0">
                <a:latin typeface="Times New Roman" pitchFamily="18" charset="0"/>
                <a:ea typeface="Times New Roman" pitchFamily="18" charset="0"/>
                <a:cs typeface="Times New Roman" pitchFamily="18" charset="0"/>
              </a:rPr>
              <a:t> </a:t>
            </a:r>
            <a:r>
              <a:rPr lang="en-US" altLang="en-US" sz="2000" b="1" i="1" dirty="0" err="1">
                <a:latin typeface="Times New Roman" pitchFamily="18" charset="0"/>
                <a:ea typeface="Times New Roman" pitchFamily="18" charset="0"/>
                <a:cs typeface="Times New Roman" pitchFamily="18" charset="0"/>
              </a:rPr>
              <a:t>độ</a:t>
            </a:r>
            <a:r>
              <a:rPr lang="en-US" altLang="en-US" sz="2000" b="1" i="1" dirty="0">
                <a:latin typeface="Times New Roman" pitchFamily="18" charset="0"/>
                <a:ea typeface="Times New Roman" pitchFamily="18" charset="0"/>
                <a:cs typeface="Times New Roman" pitchFamily="18" charset="0"/>
              </a:rPr>
              <a:t> </a:t>
            </a:r>
            <a:r>
              <a:rPr lang="en-US" altLang="en-US" sz="2000" b="1" i="1" dirty="0" err="1">
                <a:latin typeface="Times New Roman" pitchFamily="18" charset="0"/>
                <a:ea typeface="Times New Roman" pitchFamily="18" charset="0"/>
                <a:cs typeface="Times New Roman" pitchFamily="18" charset="0"/>
              </a:rPr>
              <a:t>dòng</a:t>
            </a:r>
            <a:r>
              <a:rPr lang="en-US" altLang="en-US" sz="2000" b="1" i="1" dirty="0">
                <a:latin typeface="Times New Roman" pitchFamily="18" charset="0"/>
                <a:ea typeface="Times New Roman" pitchFamily="18" charset="0"/>
                <a:cs typeface="Times New Roman" pitchFamily="18" charset="0"/>
              </a:rPr>
              <a:t> </a:t>
            </a:r>
            <a:r>
              <a:rPr lang="en-US" altLang="en-US" sz="2000" b="1" i="1" dirty="0" err="1">
                <a:latin typeface="Times New Roman" pitchFamily="18" charset="0"/>
                <a:ea typeface="Times New Roman" pitchFamily="18" charset="0"/>
                <a:cs typeface="Times New Roman" pitchFamily="18" charset="0"/>
              </a:rPr>
              <a:t>chảy</a:t>
            </a:r>
            <a:r>
              <a:rPr lang="en-US" altLang="en-US" sz="2000" b="1" i="1" dirty="0">
                <a:latin typeface="Times New Roman" pitchFamily="18" charset="0"/>
                <a:ea typeface="Times New Roman" pitchFamily="18" charset="0"/>
                <a:cs typeface="Times New Roman" pitchFamily="18" charset="0"/>
              </a:rPr>
              <a:t> </a:t>
            </a:r>
            <a:r>
              <a:rPr lang="en-US" altLang="en-US" sz="2000" b="1" i="1" dirty="0" err="1">
                <a:latin typeface="Times New Roman" pitchFamily="18" charset="0"/>
                <a:ea typeface="Times New Roman" pitchFamily="18" charset="0"/>
                <a:cs typeface="Times New Roman" pitchFamily="18" charset="0"/>
              </a:rPr>
              <a:t>tại</a:t>
            </a:r>
            <a:r>
              <a:rPr lang="en-US" altLang="en-US" sz="2000" b="1" i="1" dirty="0">
                <a:latin typeface="Times New Roman" pitchFamily="18" charset="0"/>
                <a:ea typeface="Times New Roman" pitchFamily="18" charset="0"/>
                <a:cs typeface="Times New Roman" pitchFamily="18" charset="0"/>
              </a:rPr>
              <a:t> </a:t>
            </a:r>
            <a:r>
              <a:rPr lang="en-US" altLang="en-US" sz="2000" b="1" i="1" dirty="0" err="1">
                <a:latin typeface="Times New Roman" pitchFamily="18" charset="0"/>
                <a:ea typeface="Times New Roman" pitchFamily="18" charset="0"/>
                <a:cs typeface="Times New Roman" pitchFamily="18" charset="0"/>
              </a:rPr>
              <a:t>các</a:t>
            </a:r>
            <a:r>
              <a:rPr lang="en-US" altLang="en-US" sz="2000" b="1" i="1" dirty="0">
                <a:latin typeface="Times New Roman" pitchFamily="18" charset="0"/>
                <a:ea typeface="Times New Roman" pitchFamily="18" charset="0"/>
                <a:cs typeface="Times New Roman" pitchFamily="18" charset="0"/>
              </a:rPr>
              <a:t> </a:t>
            </a:r>
            <a:r>
              <a:rPr lang="en-US" altLang="en-US" sz="2000" b="1" i="1" dirty="0" err="1">
                <a:latin typeface="Times New Roman" pitchFamily="18" charset="0"/>
                <a:ea typeface="Times New Roman" pitchFamily="18" charset="0"/>
                <a:cs typeface="Times New Roman" pitchFamily="18" charset="0"/>
              </a:rPr>
              <a:t>điểm</a:t>
            </a:r>
            <a:r>
              <a:rPr lang="en-US" altLang="en-US" sz="2000" b="1" i="1" dirty="0">
                <a:latin typeface="Times New Roman" pitchFamily="18" charset="0"/>
                <a:ea typeface="Times New Roman" pitchFamily="18" charset="0"/>
                <a:cs typeface="Times New Roman" pitchFamily="18" charset="0"/>
              </a:rPr>
              <a:t> </a:t>
            </a:r>
            <a:r>
              <a:rPr lang="en-US" altLang="en-US" sz="2000" b="1" i="1" dirty="0" err="1">
                <a:latin typeface="Times New Roman" pitchFamily="18" charset="0"/>
                <a:ea typeface="Times New Roman" pitchFamily="18" charset="0"/>
                <a:cs typeface="Times New Roman" pitchFamily="18" charset="0"/>
              </a:rPr>
              <a:t>quan</a:t>
            </a:r>
            <a:r>
              <a:rPr lang="en-US" altLang="en-US" sz="2000" b="1" i="1" dirty="0">
                <a:latin typeface="Times New Roman" pitchFamily="18" charset="0"/>
                <a:ea typeface="Times New Roman" pitchFamily="18" charset="0"/>
                <a:cs typeface="Times New Roman" pitchFamily="18" charset="0"/>
              </a:rPr>
              <a:t> </a:t>
            </a:r>
            <a:r>
              <a:rPr lang="en-US" altLang="en-US" sz="2000" b="1" i="1" dirty="0" err="1">
                <a:latin typeface="Times New Roman" pitchFamily="18" charset="0"/>
                <a:ea typeface="Times New Roman" pitchFamily="18" charset="0"/>
                <a:cs typeface="Times New Roman" pitchFamily="18" charset="0"/>
              </a:rPr>
              <a:t>trắc</a:t>
            </a:r>
            <a:endParaRPr lang="en-US" altLang="en-US" sz="2000" b="1" i="1" dirty="0">
              <a:latin typeface="Times New Roman" pitchFamily="18" charset="0"/>
              <a:cs typeface="Times New Roman" pitchFamily="18" charset="0"/>
            </a:endParaRPr>
          </a:p>
        </p:txBody>
      </p:sp>
      <p:sp>
        <p:nvSpPr>
          <p:cNvPr id="2" name="Date Placeholder 1"/>
          <p:cNvSpPr>
            <a:spLocks noGrp="1"/>
          </p:cNvSpPr>
          <p:nvPr>
            <p:ph type="dt" sz="half" idx="2"/>
          </p:nvPr>
        </p:nvSpPr>
        <p:spPr/>
        <p:txBody>
          <a:bodyPr/>
          <a:lstStyle/>
          <a:p>
            <a:r>
              <a:rPr lang="en-US" smtClean="0"/>
              <a:t>5/18/2018</a:t>
            </a:r>
            <a:endParaRPr lang="en-US" dirty="0"/>
          </a:p>
        </p:txBody>
      </p:sp>
      <p:sp>
        <p:nvSpPr>
          <p:cNvPr id="3" name="Footer Placeholder 2"/>
          <p:cNvSpPr>
            <a:spLocks noGrp="1"/>
          </p:cNvSpPr>
          <p:nvPr>
            <p:ph type="ftr" sz="quarter" idx="3"/>
          </p:nvPr>
        </p:nvSpPr>
        <p:spPr/>
        <p:txBody>
          <a:bodyPr/>
          <a:lstStyle/>
          <a:p>
            <a:r>
              <a:rPr lang="en-US" smtClean="0"/>
              <a:t>Báo cáo tổng kết nghiên cứu khoa học sinh viên</a:t>
            </a:r>
            <a:endParaRPr lang="en-US" dirty="0"/>
          </a:p>
        </p:txBody>
      </p:sp>
      <p:sp>
        <p:nvSpPr>
          <p:cNvPr id="4" name="Slide Number Placeholder 3"/>
          <p:cNvSpPr>
            <a:spLocks noGrp="1"/>
          </p:cNvSpPr>
          <p:nvPr>
            <p:ph type="sldNum" sz="quarter" idx="4"/>
          </p:nvPr>
        </p:nvSpPr>
        <p:spPr/>
        <p:txBody>
          <a:bodyPr/>
          <a:lstStyle/>
          <a:p>
            <a:fld id="{0F31DC1F-5561-484E-AB46-68C682854F61}" type="slidenum">
              <a:rPr lang="en-US" smtClean="0"/>
              <a:t>25</a:t>
            </a:fld>
            <a:endParaRPr lang="en-US" dirty="0"/>
          </a:p>
        </p:txBody>
      </p:sp>
    </p:spTree>
    <p:extLst>
      <p:ext uri="{BB962C8B-B14F-4D97-AF65-F5344CB8AC3E}">
        <p14:creationId xmlns:p14="http://schemas.microsoft.com/office/powerpoint/2010/main" val="202117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9502"/>
            <a:ext cx="8229600" cy="526211"/>
          </a:xfrm>
        </p:spPr>
        <p:txBody>
          <a:bodyPr>
            <a:normAutofit/>
          </a:bodyPr>
          <a:lstStyle/>
          <a:p>
            <a:pPr lvl="3" algn="l" rtl="0">
              <a:spcBef>
                <a:spcPct val="0"/>
              </a:spcBef>
            </a:pPr>
            <a:r>
              <a:rPr lang="en-US" sz="2200" b="1" i="1" dirty="0" err="1" smtClean="0">
                <a:latin typeface="Times New Roman" pitchFamily="18" charset="0"/>
                <a:cs typeface="Times New Roman" pitchFamily="18" charset="0"/>
              </a:rPr>
              <a:t>Kết</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quả</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dòng</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chảy</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tháng</a:t>
            </a:r>
            <a:r>
              <a:rPr lang="en-US" sz="2200" b="1" i="1" dirty="0" smtClean="0">
                <a:latin typeface="Times New Roman" pitchFamily="18" charset="0"/>
                <a:cs typeface="Times New Roman" pitchFamily="18" charset="0"/>
              </a:rPr>
              <a:t> 7 </a:t>
            </a:r>
            <a:r>
              <a:rPr lang="en-US" sz="2200" b="1" i="1" dirty="0" err="1" smtClean="0">
                <a:latin typeface="Times New Roman" pitchFamily="18" charset="0"/>
                <a:cs typeface="Times New Roman" pitchFamily="18" charset="0"/>
              </a:rPr>
              <a:t>khi</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có</a:t>
            </a:r>
            <a:r>
              <a:rPr lang="en-US" sz="2200" b="1" i="1" dirty="0" smtClean="0">
                <a:latin typeface="Times New Roman" pitchFamily="18" charset="0"/>
                <a:cs typeface="Times New Roman" pitchFamily="18" charset="0"/>
              </a:rPr>
              <a:t> </a:t>
            </a:r>
            <a:r>
              <a:rPr lang="en-US" sz="2200" b="1" i="1" dirty="0" err="1" smtClean="0">
                <a:latin typeface="Times New Roman" pitchFamily="18" charset="0"/>
                <a:cs typeface="Times New Roman" pitchFamily="18" charset="0"/>
              </a:rPr>
              <a:t>kè</a:t>
            </a:r>
            <a:r>
              <a:rPr lang="en-US" sz="2200" b="1" i="1" dirty="0" smtClean="0">
                <a:latin typeface="Times New Roman" pitchFamily="18" charset="0"/>
                <a:cs typeface="Times New Roman" pitchFamily="18" charset="0"/>
              </a:rPr>
              <a:t> L2</a:t>
            </a:r>
            <a:endParaRPr lang="en-US" sz="2200" dirty="0"/>
          </a:p>
        </p:txBody>
      </p:sp>
      <p:sp>
        <p:nvSpPr>
          <p:cNvPr id="3" name="Content Placeholder 2"/>
          <p:cNvSpPr>
            <a:spLocks noGrp="1"/>
          </p:cNvSpPr>
          <p:nvPr>
            <p:ph idx="1"/>
          </p:nvPr>
        </p:nvSpPr>
        <p:spPr>
          <a:xfrm>
            <a:off x="395536" y="1203598"/>
            <a:ext cx="8229600" cy="3035796"/>
          </a:xfrm>
        </p:spPr>
        <p:txBody>
          <a:bodyPr>
            <a:normAutofit/>
          </a:bodyPr>
          <a:lstStyle/>
          <a:p>
            <a:pPr marL="0" indent="0" algn="just">
              <a:lnSpc>
                <a:spcPct val="120000"/>
              </a:lnSpc>
              <a:buNone/>
            </a:pPr>
            <a:r>
              <a:rPr lang="vi-VN" sz="2200" noProof="1" smtClean="0">
                <a:latin typeface="Times New Roman" pitchFamily="18" charset="0"/>
                <a:cs typeface="Times New Roman" pitchFamily="18" charset="0"/>
              </a:rPr>
              <a:t>	Nhìn chung chế độ dòng chảy có sự thay đổi lớn trước và sau khi xây dựng kè mỏ hàn. Tại khu vực có kè mỏ hàn L2 dòng chảy có sự biến động về hướng và dòng chảy, dòng chảy thay đổi lớn ở khu vực phía sau kè mỏ hàn. Tại các điểm P1; P2; P3 có giá trị tốc độ dòng chảy 0.6; 0.61; 0.77 m/s khi chưa có kè mỏ hàn, và sau khi có kè mỏ hàn thì tốc độ suy giảm còn 0.12; 0.11; 0.19 m/s.</a:t>
            </a:r>
            <a:endParaRPr lang="vi-VN" sz="2200" noProof="1">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t>5/18/2018</a:t>
            </a:r>
            <a:endParaRPr lang="en-US"/>
          </a:p>
        </p:txBody>
      </p:sp>
      <p:sp>
        <p:nvSpPr>
          <p:cNvPr id="5" name="Footer Placeholder 4"/>
          <p:cNvSpPr>
            <a:spLocks noGrp="1"/>
          </p:cNvSpPr>
          <p:nvPr>
            <p:ph type="ftr" sz="quarter" idx="11"/>
          </p:nvPr>
        </p:nvSpPr>
        <p:spPr/>
        <p:txBody>
          <a:bodyPr/>
          <a:lstStyle/>
          <a:p>
            <a:r>
              <a:rPr lang="en-US" smtClean="0"/>
              <a:t>Báo cáo tổng kết nghiên cứu khoa học sinh viên</a:t>
            </a:r>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26</a:t>
            </a:fld>
            <a:endParaRPr lang="en-US"/>
          </a:p>
        </p:txBody>
      </p:sp>
    </p:spTree>
    <p:extLst>
      <p:ext uri="{BB962C8B-B14F-4D97-AF65-F5344CB8AC3E}">
        <p14:creationId xmlns:p14="http://schemas.microsoft.com/office/powerpoint/2010/main" val="151451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3" y="51470"/>
            <a:ext cx="8928991" cy="720080"/>
          </a:xfrm>
        </p:spPr>
        <p:txBody>
          <a:bodyPr>
            <a:normAutofit/>
          </a:bodyPr>
          <a:lstStyle/>
          <a:p>
            <a:pPr algn="just"/>
            <a:r>
              <a:rPr lang="en-US" sz="2000" dirty="0" err="1" smtClean="0">
                <a:solidFill>
                  <a:schemeClr val="tx1"/>
                </a:solidFill>
                <a:latin typeface="Times New Roman" pitchFamily="18" charset="0"/>
                <a:cs typeface="Times New Roman" pitchFamily="18" charset="0"/>
              </a:rPr>
              <a:t>Nh</a:t>
            </a:r>
            <a:r>
              <a:rPr lang="vi-VN" sz="2000" dirty="0" smtClean="0">
                <a:solidFill>
                  <a:schemeClr val="tx1"/>
                </a:solidFill>
                <a:latin typeface="Times New Roman" pitchFamily="18" charset="0"/>
                <a:cs typeface="Times New Roman" pitchFamily="18" charset="0"/>
              </a:rPr>
              <a:t>ư</a:t>
            </a:r>
            <a:r>
              <a:rPr lang="en-US" sz="2000" dirty="0">
                <a:solidFill>
                  <a:schemeClr val="tx1"/>
                </a:solidFill>
                <a:latin typeface="Times New Roman" pitchFamily="18" charset="0"/>
                <a:cs typeface="Times New Roman" pitchFamily="18" charset="0"/>
              </a:rPr>
              <a:t> </a:t>
            </a:r>
            <a:r>
              <a:rPr lang="en-US" sz="2000" dirty="0" err="1" smtClean="0">
                <a:solidFill>
                  <a:schemeClr val="tx1"/>
                </a:solidFill>
                <a:latin typeface="Times New Roman" pitchFamily="18" charset="0"/>
                <a:cs typeface="Times New Roman" pitchFamily="18" charset="0"/>
              </a:rPr>
              <a:t>vậy</a:t>
            </a:r>
            <a:r>
              <a:rPr lang="en-US" sz="2000" dirty="0" smtClean="0">
                <a:solidFill>
                  <a:schemeClr val="tx1"/>
                </a:solidFill>
                <a:latin typeface="Times New Roman" pitchFamily="18" charset="0"/>
                <a:cs typeface="Times New Roman" pitchFamily="18" charset="0"/>
              </a:rPr>
              <a:t>, </a:t>
            </a:r>
            <a:r>
              <a:rPr lang="en-US" sz="2000" dirty="0">
                <a:solidFill>
                  <a:schemeClr val="tx1"/>
                </a:solidFill>
                <a:latin typeface="Times New Roman" pitchFamily="18" charset="0"/>
                <a:cs typeface="Times New Roman" pitchFamily="18" charset="0"/>
              </a:rPr>
              <a:t>qua </a:t>
            </a:r>
            <a:r>
              <a:rPr lang="en-US" sz="2000" dirty="0" err="1" smtClean="0">
                <a:solidFill>
                  <a:schemeClr val="tx1"/>
                </a:solidFill>
                <a:latin typeface="Times New Roman" pitchFamily="18" charset="0"/>
                <a:cs typeface="Times New Roman" pitchFamily="18" charset="0"/>
              </a:rPr>
              <a:t>các</a:t>
            </a:r>
            <a:r>
              <a:rPr lang="en-US" sz="2000" dirty="0">
                <a:solidFill>
                  <a:schemeClr val="tx1"/>
                </a:solidFill>
                <a:latin typeface="Times New Roman" pitchFamily="18" charset="0"/>
                <a:cs typeface="Times New Roman" pitchFamily="18" charset="0"/>
              </a:rPr>
              <a:t> </a:t>
            </a:r>
            <a:r>
              <a:rPr lang="en-US" sz="2000" dirty="0" err="1" smtClean="0">
                <a:solidFill>
                  <a:schemeClr val="tx1"/>
                </a:solidFill>
                <a:latin typeface="Times New Roman" pitchFamily="18" charset="0"/>
                <a:cs typeface="Times New Roman" pitchFamily="18" charset="0"/>
              </a:rPr>
              <a:t>kịch</a:t>
            </a:r>
            <a:r>
              <a:rPr lang="en-US" sz="2000" dirty="0">
                <a:solidFill>
                  <a:schemeClr val="tx1"/>
                </a:solidFill>
                <a:latin typeface="Times New Roman" pitchFamily="18" charset="0"/>
                <a:cs typeface="Times New Roman" pitchFamily="18" charset="0"/>
              </a:rPr>
              <a:t> </a:t>
            </a:r>
            <a:r>
              <a:rPr lang="en-US" sz="2000" dirty="0" err="1" smtClean="0">
                <a:solidFill>
                  <a:schemeClr val="tx1"/>
                </a:solidFill>
                <a:latin typeface="Times New Roman" pitchFamily="18" charset="0"/>
                <a:cs typeface="Times New Roman" pitchFamily="18" charset="0"/>
              </a:rPr>
              <a:t>bản</a:t>
            </a:r>
            <a:r>
              <a:rPr lang="en-US" sz="2000" dirty="0" smtClean="0">
                <a:solidFill>
                  <a:schemeClr val="tx1"/>
                </a:solidFill>
                <a:latin typeface="Times New Roman" pitchFamily="18" charset="0"/>
                <a:cs typeface="Times New Roman" pitchFamily="18" charset="0"/>
              </a:rPr>
              <a:t> </a:t>
            </a:r>
            <a:r>
              <a:rPr lang="en-US" sz="2000" dirty="0">
                <a:solidFill>
                  <a:schemeClr val="tx1"/>
                </a:solidFill>
                <a:latin typeface="Times New Roman" pitchFamily="18" charset="0"/>
                <a:cs typeface="Times New Roman" pitchFamily="18" charset="0"/>
              </a:rPr>
              <a:t>ta </a:t>
            </a:r>
            <a:r>
              <a:rPr lang="vi-VN" sz="2000" dirty="0" smtClean="0">
                <a:solidFill>
                  <a:schemeClr val="tx1"/>
                </a:solidFill>
                <a:latin typeface="Times New Roman" pitchFamily="18" charset="0"/>
                <a:cs typeface="Times New Roman" pitchFamily="18" charset="0"/>
              </a:rPr>
              <a:t>đư</a:t>
            </a:r>
            <a:r>
              <a:rPr lang="en-US" sz="2000" dirty="0" smtClean="0">
                <a:solidFill>
                  <a:schemeClr val="tx1"/>
                </a:solidFill>
                <a:latin typeface="Times New Roman" pitchFamily="18" charset="0"/>
                <a:cs typeface="Times New Roman" pitchFamily="18" charset="0"/>
              </a:rPr>
              <a:t>a </a:t>
            </a:r>
            <a:r>
              <a:rPr lang="vi-VN" sz="2000" dirty="0" smtClean="0">
                <a:solidFill>
                  <a:schemeClr val="tx1"/>
                </a:solidFill>
                <a:latin typeface="Times New Roman" pitchFamily="18" charset="0"/>
                <a:cs typeface="Times New Roman" pitchFamily="18" charset="0"/>
              </a:rPr>
              <a:t>được</a:t>
            </a:r>
            <a:r>
              <a:rPr lang="en-US" sz="2000" dirty="0">
                <a:solidFill>
                  <a:schemeClr val="tx1"/>
                </a:solidFill>
                <a:latin typeface="Times New Roman" pitchFamily="18" charset="0"/>
                <a:cs typeface="Times New Roman" pitchFamily="18" charset="0"/>
              </a:rPr>
              <a:t> </a:t>
            </a:r>
            <a:r>
              <a:rPr lang="en-US" sz="2000" dirty="0" err="1" smtClean="0">
                <a:solidFill>
                  <a:schemeClr val="tx1"/>
                </a:solidFill>
                <a:latin typeface="Times New Roman" pitchFamily="18" charset="0"/>
                <a:cs typeface="Times New Roman" pitchFamily="18" charset="0"/>
              </a:rPr>
              <a:t>bảng</a:t>
            </a:r>
            <a:r>
              <a:rPr lang="en-US" sz="2000" dirty="0" smtClean="0">
                <a:solidFill>
                  <a:schemeClr val="tx1"/>
                </a:solidFill>
                <a:latin typeface="Times New Roman" pitchFamily="18" charset="0"/>
                <a:cs typeface="Times New Roman" pitchFamily="18" charset="0"/>
              </a:rPr>
              <a:t> </a:t>
            </a:r>
            <a:r>
              <a:rPr lang="en-US" sz="2000" dirty="0">
                <a:solidFill>
                  <a:schemeClr val="tx1"/>
                </a:solidFill>
                <a:latin typeface="Times New Roman" pitchFamily="18" charset="0"/>
                <a:cs typeface="Times New Roman" pitchFamily="18" charset="0"/>
              </a:rPr>
              <a:t>v</a:t>
            </a:r>
            <a:r>
              <a:rPr lang="vi-VN" sz="2000" dirty="0" smtClean="0">
                <a:solidFill>
                  <a:schemeClr val="tx1"/>
                </a:solidFill>
                <a:latin typeface="Times New Roman" pitchFamily="18" charset="0"/>
                <a:cs typeface="Times New Roman" pitchFamily="18" charset="0"/>
              </a:rPr>
              <a:t>ận </a:t>
            </a:r>
            <a:r>
              <a:rPr lang="vi-VN" sz="2000" dirty="0">
                <a:solidFill>
                  <a:schemeClr val="tx1"/>
                </a:solidFill>
                <a:latin typeface="Times New Roman" pitchFamily="18" charset="0"/>
                <a:cs typeface="Times New Roman" pitchFamily="18" charset="0"/>
              </a:rPr>
              <a:t>tốc dòng chảy trong tháng 7 theo </a:t>
            </a:r>
            <a:r>
              <a:rPr lang="en-US" sz="2000" dirty="0" smtClean="0">
                <a:solidFill>
                  <a:schemeClr val="tx1"/>
                </a:solidFill>
                <a:latin typeface="Times New Roman" pitchFamily="18" charset="0"/>
                <a:cs typeface="Times New Roman" pitchFamily="18" charset="0"/>
              </a:rPr>
              <a:t>3</a:t>
            </a:r>
            <a:r>
              <a:rPr lang="vi-VN" sz="2000" dirty="0" smtClean="0">
                <a:solidFill>
                  <a:schemeClr val="tx1"/>
                </a:solidFill>
                <a:latin typeface="Times New Roman" pitchFamily="18" charset="0"/>
                <a:cs typeface="Times New Roman" pitchFamily="18" charset="0"/>
              </a:rPr>
              <a:t> </a:t>
            </a:r>
            <a:r>
              <a:rPr lang="vi-VN" sz="2000" dirty="0">
                <a:solidFill>
                  <a:schemeClr val="tx1"/>
                </a:solidFill>
                <a:latin typeface="Times New Roman" pitchFamily="18" charset="0"/>
                <a:cs typeface="Times New Roman" pitchFamily="18" charset="0"/>
              </a:rPr>
              <a:t>kịch </a:t>
            </a:r>
            <a:r>
              <a:rPr lang="vi-VN" sz="2000" dirty="0" smtClean="0">
                <a:solidFill>
                  <a:schemeClr val="tx1"/>
                </a:solidFill>
                <a:latin typeface="Times New Roman" pitchFamily="18" charset="0"/>
                <a:cs typeface="Times New Roman" pitchFamily="18" charset="0"/>
              </a:rPr>
              <a:t>bản</a:t>
            </a:r>
            <a:r>
              <a:rPr lang="en-US" sz="2000" dirty="0" smtClean="0">
                <a:solidFill>
                  <a:schemeClr val="tx1"/>
                </a:solidFill>
                <a:latin typeface="Times New Roman" pitchFamily="18" charset="0"/>
                <a:cs typeface="Times New Roman" pitchFamily="18" charset="0"/>
              </a:rPr>
              <a:t> </a:t>
            </a:r>
            <a:r>
              <a:rPr lang="en-US" sz="2000" dirty="0" err="1" smtClean="0">
                <a:solidFill>
                  <a:schemeClr val="tx1"/>
                </a:solidFill>
                <a:latin typeface="Times New Roman" pitchFamily="18" charset="0"/>
                <a:cs typeface="Times New Roman" pitchFamily="18" charset="0"/>
              </a:rPr>
              <a:t>nh</a:t>
            </a:r>
            <a:r>
              <a:rPr lang="vi-VN" sz="2000" dirty="0" smtClean="0">
                <a:solidFill>
                  <a:schemeClr val="tx1"/>
                </a:solidFill>
                <a:latin typeface="Times New Roman" pitchFamily="18" charset="0"/>
                <a:cs typeface="Times New Roman" pitchFamily="18" charset="0"/>
              </a:rPr>
              <a:t>ư</a:t>
            </a:r>
            <a:r>
              <a:rPr lang="en-US" sz="2000" dirty="0" smtClean="0">
                <a:solidFill>
                  <a:schemeClr val="tx1"/>
                </a:solidFill>
                <a:latin typeface="Times New Roman" pitchFamily="18" charset="0"/>
                <a:cs typeface="Times New Roman" pitchFamily="18" charset="0"/>
              </a:rPr>
              <a:t> </a:t>
            </a:r>
            <a:r>
              <a:rPr lang="en-US" sz="2000" dirty="0" err="1" smtClean="0">
                <a:solidFill>
                  <a:schemeClr val="tx1"/>
                </a:solidFill>
                <a:latin typeface="Times New Roman" pitchFamily="18" charset="0"/>
                <a:cs typeface="Times New Roman" pitchFamily="18" charset="0"/>
              </a:rPr>
              <a:t>sau</a:t>
            </a:r>
            <a:r>
              <a:rPr lang="en-US" sz="2000" dirty="0" smtClean="0">
                <a:solidFill>
                  <a:schemeClr val="tx1"/>
                </a:solidFill>
                <a:latin typeface="Times New Roman" pitchFamily="18" charset="0"/>
                <a:cs typeface="Times New Roman" pitchFamily="18" charset="0"/>
              </a:rPr>
              <a:t>:</a:t>
            </a:r>
            <a:endParaRPr lang="en-US" sz="2000" dirty="0">
              <a:solidFill>
                <a:schemeClr val="tx1"/>
              </a:solidFill>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17474167"/>
              </p:ext>
            </p:extLst>
          </p:nvPr>
        </p:nvGraphicFramePr>
        <p:xfrm>
          <a:off x="107503" y="915565"/>
          <a:ext cx="4032450" cy="3476669"/>
        </p:xfrm>
        <a:graphic>
          <a:graphicData uri="http://schemas.openxmlformats.org/drawingml/2006/table">
            <a:tbl>
              <a:tblPr firstRow="1" firstCol="1" bandRow="1">
                <a:tableStyleId>{5C22544A-7EE6-4342-B048-85BDC9FD1C3A}</a:tableStyleId>
              </a:tblPr>
              <a:tblGrid>
                <a:gridCol w="627326"/>
                <a:gridCol w="1142044"/>
                <a:gridCol w="683210"/>
                <a:gridCol w="730269"/>
                <a:gridCol w="849601"/>
              </a:tblGrid>
              <a:tr h="1111679">
                <a:tc>
                  <a:txBody>
                    <a:bodyPr/>
                    <a:lstStyle/>
                    <a:p>
                      <a:pPr marL="0" marR="0" algn="ctr">
                        <a:lnSpc>
                          <a:spcPct val="150000"/>
                        </a:lnSpc>
                        <a:spcBef>
                          <a:spcPts val="0"/>
                        </a:spcBef>
                        <a:spcAft>
                          <a:spcPts val="600"/>
                        </a:spcAft>
                      </a:pPr>
                      <a:r>
                        <a:rPr lang="en-US" sz="1500" dirty="0" err="1">
                          <a:solidFill>
                            <a:schemeClr val="bg1"/>
                          </a:solidFill>
                          <a:effectLst/>
                          <a:latin typeface="Times New Roman" panose="02020603050405020304" pitchFamily="18" charset="0"/>
                          <a:cs typeface="Times New Roman" panose="02020603050405020304" pitchFamily="18" charset="0"/>
                        </a:rPr>
                        <a:t>Kịch</a:t>
                      </a:r>
                      <a:r>
                        <a:rPr lang="en-US" sz="1500" dirty="0">
                          <a:solidFill>
                            <a:schemeClr val="bg1"/>
                          </a:solidFill>
                          <a:effectLst/>
                          <a:latin typeface="Times New Roman" panose="02020603050405020304" pitchFamily="18" charset="0"/>
                          <a:cs typeface="Times New Roman" panose="02020603050405020304" pitchFamily="18" charset="0"/>
                        </a:rPr>
                        <a:t> </a:t>
                      </a:r>
                      <a:r>
                        <a:rPr lang="en-US" sz="1500" dirty="0" err="1">
                          <a:solidFill>
                            <a:schemeClr val="bg1"/>
                          </a:solidFill>
                          <a:effectLst/>
                          <a:latin typeface="Times New Roman" panose="02020603050405020304" pitchFamily="18" charset="0"/>
                          <a:cs typeface="Times New Roman" panose="02020603050405020304" pitchFamily="18" charset="0"/>
                        </a:rPr>
                        <a:t>bản</a:t>
                      </a:r>
                      <a:endParaRPr lang="en-US" sz="1500" dirty="0">
                        <a:solidFill>
                          <a:schemeClr val="bg1"/>
                        </a:solidFill>
                        <a:effectLst/>
                        <a:latin typeface="Times New Roman" panose="02020603050405020304" pitchFamily="18" charset="0"/>
                        <a:ea typeface="Times New Roman"/>
                        <a:cs typeface="Times New Roman" panose="02020603050405020304" pitchFamily="18" charset="0"/>
                      </a:endParaRPr>
                    </a:p>
                  </a:txBody>
                  <a:tcPr marL="90318" marR="903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algn="ctr">
                        <a:lnSpc>
                          <a:spcPct val="150000"/>
                        </a:lnSpc>
                        <a:spcBef>
                          <a:spcPts val="0"/>
                        </a:spcBef>
                        <a:spcAft>
                          <a:spcPts val="600"/>
                        </a:spcAft>
                      </a:pPr>
                      <a:r>
                        <a:rPr lang="en-US" sz="1500" dirty="0" err="1">
                          <a:solidFill>
                            <a:schemeClr val="bg1"/>
                          </a:solidFill>
                          <a:effectLst/>
                          <a:latin typeface="Times New Roman" panose="02020603050405020304" pitchFamily="18" charset="0"/>
                          <a:cs typeface="Times New Roman" panose="02020603050405020304" pitchFamily="18" charset="0"/>
                        </a:rPr>
                        <a:t>Giá</a:t>
                      </a:r>
                      <a:r>
                        <a:rPr lang="en-US" sz="1500" dirty="0">
                          <a:solidFill>
                            <a:schemeClr val="bg1"/>
                          </a:solidFill>
                          <a:effectLst/>
                          <a:latin typeface="Times New Roman" panose="02020603050405020304" pitchFamily="18" charset="0"/>
                          <a:cs typeface="Times New Roman" panose="02020603050405020304" pitchFamily="18" charset="0"/>
                        </a:rPr>
                        <a:t> </a:t>
                      </a:r>
                      <a:r>
                        <a:rPr lang="en-US" sz="1500" dirty="0" err="1">
                          <a:solidFill>
                            <a:schemeClr val="bg1"/>
                          </a:solidFill>
                          <a:effectLst/>
                          <a:latin typeface="Times New Roman" panose="02020603050405020304" pitchFamily="18" charset="0"/>
                          <a:cs typeface="Times New Roman" panose="02020603050405020304" pitchFamily="18" charset="0"/>
                        </a:rPr>
                        <a:t>trị</a:t>
                      </a:r>
                      <a:r>
                        <a:rPr lang="en-US" sz="1500" dirty="0">
                          <a:solidFill>
                            <a:schemeClr val="bg1"/>
                          </a:solidFill>
                          <a:effectLst/>
                          <a:latin typeface="Times New Roman" panose="02020603050405020304" pitchFamily="18" charset="0"/>
                          <a:cs typeface="Times New Roman" panose="02020603050405020304" pitchFamily="18" charset="0"/>
                        </a:rPr>
                        <a:t> </a:t>
                      </a:r>
                      <a:r>
                        <a:rPr lang="en-US" sz="1500" dirty="0" err="1">
                          <a:solidFill>
                            <a:schemeClr val="bg1"/>
                          </a:solidFill>
                          <a:effectLst/>
                          <a:latin typeface="Times New Roman" panose="02020603050405020304" pitchFamily="18" charset="0"/>
                          <a:cs typeface="Times New Roman" panose="02020603050405020304" pitchFamily="18" charset="0"/>
                        </a:rPr>
                        <a:t>vận</a:t>
                      </a:r>
                      <a:r>
                        <a:rPr lang="en-US" sz="1500" dirty="0">
                          <a:solidFill>
                            <a:schemeClr val="bg1"/>
                          </a:solidFill>
                          <a:effectLst/>
                          <a:latin typeface="Times New Roman" panose="02020603050405020304" pitchFamily="18" charset="0"/>
                          <a:cs typeface="Times New Roman" panose="02020603050405020304" pitchFamily="18" charset="0"/>
                        </a:rPr>
                        <a:t> </a:t>
                      </a:r>
                      <a:r>
                        <a:rPr lang="en-US" sz="1500" dirty="0" err="1">
                          <a:solidFill>
                            <a:schemeClr val="bg1"/>
                          </a:solidFill>
                          <a:effectLst/>
                          <a:latin typeface="Times New Roman" panose="02020603050405020304" pitchFamily="18" charset="0"/>
                          <a:cs typeface="Times New Roman" panose="02020603050405020304" pitchFamily="18" charset="0"/>
                        </a:rPr>
                        <a:t>tốc</a:t>
                      </a:r>
                      <a:r>
                        <a:rPr lang="en-US" sz="1500" dirty="0">
                          <a:solidFill>
                            <a:schemeClr val="bg1"/>
                          </a:solidFill>
                          <a:effectLst/>
                          <a:latin typeface="Times New Roman" panose="02020603050405020304" pitchFamily="18" charset="0"/>
                          <a:cs typeface="Times New Roman" panose="02020603050405020304" pitchFamily="18" charset="0"/>
                        </a:rPr>
                        <a:t> (m/s)</a:t>
                      </a:r>
                      <a:endParaRPr lang="en-US" sz="1500" dirty="0">
                        <a:solidFill>
                          <a:schemeClr val="bg1"/>
                        </a:solidFill>
                        <a:effectLst/>
                        <a:latin typeface="Times New Roman" panose="02020603050405020304" pitchFamily="18" charset="0"/>
                        <a:ea typeface="Times New Roman"/>
                        <a:cs typeface="Times New Roman" panose="02020603050405020304" pitchFamily="18" charset="0"/>
                      </a:endParaRPr>
                    </a:p>
                  </a:txBody>
                  <a:tcPr marL="90318" marR="903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algn="ctr">
                        <a:lnSpc>
                          <a:spcPct val="150000"/>
                        </a:lnSpc>
                        <a:spcBef>
                          <a:spcPts val="0"/>
                        </a:spcBef>
                        <a:spcAft>
                          <a:spcPts val="600"/>
                        </a:spcAft>
                      </a:pPr>
                      <a:r>
                        <a:rPr lang="en-US" sz="1500" dirty="0" err="1">
                          <a:solidFill>
                            <a:schemeClr val="bg1"/>
                          </a:solidFill>
                          <a:effectLst/>
                          <a:latin typeface="Times New Roman" panose="02020603050405020304" pitchFamily="18" charset="0"/>
                          <a:cs typeface="Times New Roman" panose="02020603050405020304" pitchFamily="18" charset="0"/>
                        </a:rPr>
                        <a:t>Điểm</a:t>
                      </a:r>
                      <a:r>
                        <a:rPr lang="en-US" sz="1500" dirty="0">
                          <a:solidFill>
                            <a:schemeClr val="bg1"/>
                          </a:solidFill>
                          <a:effectLst/>
                          <a:latin typeface="Times New Roman" panose="02020603050405020304" pitchFamily="18" charset="0"/>
                          <a:cs typeface="Times New Roman" panose="02020603050405020304" pitchFamily="18" charset="0"/>
                        </a:rPr>
                        <a:t> P1</a:t>
                      </a:r>
                      <a:endParaRPr lang="en-US" sz="1500" dirty="0">
                        <a:solidFill>
                          <a:schemeClr val="bg1"/>
                        </a:solidFill>
                        <a:effectLst/>
                        <a:latin typeface="Times New Roman" panose="02020603050405020304" pitchFamily="18" charset="0"/>
                        <a:ea typeface="Times New Roman"/>
                        <a:cs typeface="Times New Roman" panose="02020603050405020304" pitchFamily="18" charset="0"/>
                      </a:endParaRPr>
                    </a:p>
                  </a:txBody>
                  <a:tcPr marL="90318" marR="903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algn="ctr">
                        <a:lnSpc>
                          <a:spcPct val="150000"/>
                        </a:lnSpc>
                        <a:spcBef>
                          <a:spcPts val="0"/>
                        </a:spcBef>
                        <a:spcAft>
                          <a:spcPts val="600"/>
                        </a:spcAft>
                      </a:pPr>
                      <a:r>
                        <a:rPr lang="en-US" sz="1500" dirty="0" err="1">
                          <a:solidFill>
                            <a:schemeClr val="bg1"/>
                          </a:solidFill>
                          <a:effectLst/>
                          <a:latin typeface="Times New Roman" panose="02020603050405020304" pitchFamily="18" charset="0"/>
                          <a:cs typeface="Times New Roman" panose="02020603050405020304" pitchFamily="18" charset="0"/>
                        </a:rPr>
                        <a:t>Điểm</a:t>
                      </a:r>
                      <a:r>
                        <a:rPr lang="en-US" sz="1500" dirty="0">
                          <a:solidFill>
                            <a:schemeClr val="bg1"/>
                          </a:solidFill>
                          <a:effectLst/>
                          <a:latin typeface="Times New Roman" panose="02020603050405020304" pitchFamily="18" charset="0"/>
                          <a:cs typeface="Times New Roman" panose="02020603050405020304" pitchFamily="18" charset="0"/>
                        </a:rPr>
                        <a:t> P2</a:t>
                      </a:r>
                      <a:endParaRPr lang="en-US" sz="1500" dirty="0">
                        <a:solidFill>
                          <a:schemeClr val="bg1"/>
                        </a:solidFill>
                        <a:effectLst/>
                        <a:latin typeface="Times New Roman" panose="02020603050405020304" pitchFamily="18" charset="0"/>
                        <a:ea typeface="Times New Roman"/>
                        <a:cs typeface="Times New Roman" panose="02020603050405020304" pitchFamily="18" charset="0"/>
                      </a:endParaRPr>
                    </a:p>
                  </a:txBody>
                  <a:tcPr marL="90318" marR="903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algn="ctr">
                        <a:lnSpc>
                          <a:spcPct val="150000"/>
                        </a:lnSpc>
                        <a:spcBef>
                          <a:spcPts val="0"/>
                        </a:spcBef>
                        <a:spcAft>
                          <a:spcPts val="600"/>
                        </a:spcAft>
                      </a:pPr>
                      <a:r>
                        <a:rPr lang="en-US" sz="1500" dirty="0" err="1">
                          <a:solidFill>
                            <a:schemeClr val="bg1"/>
                          </a:solidFill>
                          <a:effectLst/>
                          <a:latin typeface="Times New Roman" panose="02020603050405020304" pitchFamily="18" charset="0"/>
                          <a:cs typeface="Times New Roman" panose="02020603050405020304" pitchFamily="18" charset="0"/>
                        </a:rPr>
                        <a:t>Điểm</a:t>
                      </a:r>
                      <a:r>
                        <a:rPr lang="en-US" sz="1500" dirty="0">
                          <a:solidFill>
                            <a:schemeClr val="bg1"/>
                          </a:solidFill>
                          <a:effectLst/>
                          <a:latin typeface="Times New Roman" panose="02020603050405020304" pitchFamily="18" charset="0"/>
                          <a:cs typeface="Times New Roman" panose="02020603050405020304" pitchFamily="18" charset="0"/>
                        </a:rPr>
                        <a:t> P3</a:t>
                      </a:r>
                      <a:endParaRPr lang="en-US" sz="1500" dirty="0">
                        <a:solidFill>
                          <a:schemeClr val="bg1"/>
                        </a:solidFill>
                        <a:effectLst/>
                        <a:latin typeface="Times New Roman" panose="02020603050405020304" pitchFamily="18" charset="0"/>
                        <a:ea typeface="Times New Roman"/>
                        <a:cs typeface="Times New Roman" panose="02020603050405020304" pitchFamily="18" charset="0"/>
                      </a:endParaRPr>
                    </a:p>
                  </a:txBody>
                  <a:tcPr marL="90318" marR="903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r>
              <a:tr h="788330">
                <a:tc>
                  <a:txBody>
                    <a:bodyPr/>
                    <a:lstStyle/>
                    <a:p>
                      <a:pPr marL="0" marR="0" algn="ctr">
                        <a:lnSpc>
                          <a:spcPct val="150000"/>
                        </a:lnSpc>
                        <a:spcBef>
                          <a:spcPts val="0"/>
                        </a:spcBef>
                        <a:spcAft>
                          <a:spcPts val="600"/>
                        </a:spcAft>
                      </a:pPr>
                      <a:r>
                        <a:rPr lang="en-US" sz="1500" dirty="0" smtClean="0">
                          <a:solidFill>
                            <a:schemeClr val="tx1"/>
                          </a:solidFill>
                          <a:effectLst/>
                          <a:latin typeface="Times New Roman" panose="02020603050405020304" pitchFamily="18" charset="0"/>
                          <a:cs typeface="Times New Roman" panose="02020603050405020304" pitchFamily="18" charset="0"/>
                        </a:rPr>
                        <a:t>KB </a:t>
                      </a:r>
                      <a:r>
                        <a:rPr lang="en-US" sz="1500" dirty="0">
                          <a:solidFill>
                            <a:schemeClr val="tx1"/>
                          </a:solidFill>
                          <a:effectLst/>
                          <a:latin typeface="Times New Roman" panose="02020603050405020304" pitchFamily="18" charset="0"/>
                          <a:cs typeface="Times New Roman" panose="02020603050405020304" pitchFamily="18" charset="0"/>
                        </a:rPr>
                        <a:t>01</a:t>
                      </a:r>
                      <a:endParaRPr lang="en-US" sz="1500" dirty="0">
                        <a:solidFill>
                          <a:schemeClr val="tx1"/>
                        </a:solidFill>
                        <a:effectLst/>
                        <a:latin typeface="Times New Roman" panose="02020603050405020304" pitchFamily="18" charset="0"/>
                        <a:ea typeface="Times New Roman"/>
                        <a:cs typeface="Times New Roman" panose="02020603050405020304" pitchFamily="18" charset="0"/>
                      </a:endParaRPr>
                    </a:p>
                  </a:txBody>
                  <a:tcPr marL="90318" marR="903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algn="ctr">
                        <a:lnSpc>
                          <a:spcPct val="150000"/>
                        </a:lnSpc>
                        <a:spcBef>
                          <a:spcPts val="0"/>
                        </a:spcBef>
                        <a:spcAft>
                          <a:spcPts val="600"/>
                        </a:spcAft>
                      </a:pPr>
                      <a:r>
                        <a:rPr lang="en-US" sz="1500" dirty="0" err="1">
                          <a:solidFill>
                            <a:schemeClr val="tx1"/>
                          </a:solidFill>
                          <a:effectLst/>
                          <a:latin typeface="Times New Roman" panose="02020603050405020304" pitchFamily="18" charset="0"/>
                          <a:cs typeface="Times New Roman" panose="02020603050405020304" pitchFamily="18" charset="0"/>
                        </a:rPr>
                        <a:t>Giá</a:t>
                      </a:r>
                      <a:r>
                        <a:rPr lang="en-US" sz="1500" dirty="0">
                          <a:solidFill>
                            <a:schemeClr val="tx1"/>
                          </a:solidFill>
                          <a:effectLst/>
                          <a:latin typeface="Times New Roman" panose="02020603050405020304" pitchFamily="18" charset="0"/>
                          <a:cs typeface="Times New Roman" panose="02020603050405020304" pitchFamily="18" charset="0"/>
                        </a:rPr>
                        <a:t> </a:t>
                      </a:r>
                      <a:r>
                        <a:rPr lang="en-US" sz="1500" dirty="0" err="1">
                          <a:solidFill>
                            <a:schemeClr val="tx1"/>
                          </a:solidFill>
                          <a:effectLst/>
                          <a:latin typeface="Times New Roman" panose="02020603050405020304" pitchFamily="18" charset="0"/>
                          <a:cs typeface="Times New Roman" panose="02020603050405020304" pitchFamily="18" charset="0"/>
                        </a:rPr>
                        <a:t>trị</a:t>
                      </a:r>
                      <a:r>
                        <a:rPr lang="en-US" sz="1500" dirty="0">
                          <a:solidFill>
                            <a:schemeClr val="tx1"/>
                          </a:solidFill>
                          <a:effectLst/>
                          <a:latin typeface="Times New Roman" panose="02020603050405020304" pitchFamily="18" charset="0"/>
                          <a:cs typeface="Times New Roman" panose="02020603050405020304" pitchFamily="18" charset="0"/>
                        </a:rPr>
                        <a:t> </a:t>
                      </a:r>
                      <a:r>
                        <a:rPr lang="en-US" sz="1500" dirty="0" err="1">
                          <a:solidFill>
                            <a:schemeClr val="tx1"/>
                          </a:solidFill>
                          <a:effectLst/>
                          <a:latin typeface="Times New Roman" panose="02020603050405020304" pitchFamily="18" charset="0"/>
                          <a:cs typeface="Times New Roman" panose="02020603050405020304" pitchFamily="18" charset="0"/>
                        </a:rPr>
                        <a:t>cực</a:t>
                      </a:r>
                      <a:r>
                        <a:rPr lang="en-US" sz="1500" dirty="0">
                          <a:solidFill>
                            <a:schemeClr val="tx1"/>
                          </a:solidFill>
                          <a:effectLst/>
                          <a:latin typeface="Times New Roman" panose="02020603050405020304" pitchFamily="18" charset="0"/>
                          <a:cs typeface="Times New Roman" panose="02020603050405020304" pitchFamily="18" charset="0"/>
                        </a:rPr>
                        <a:t> </a:t>
                      </a:r>
                      <a:r>
                        <a:rPr lang="en-US" sz="1500" dirty="0" err="1">
                          <a:solidFill>
                            <a:schemeClr val="tx1"/>
                          </a:solidFill>
                          <a:effectLst/>
                          <a:latin typeface="Times New Roman" panose="02020603050405020304" pitchFamily="18" charset="0"/>
                          <a:cs typeface="Times New Roman" panose="02020603050405020304" pitchFamily="18" charset="0"/>
                        </a:rPr>
                        <a:t>đại</a:t>
                      </a:r>
                      <a:endParaRPr lang="en-US" sz="1500" dirty="0">
                        <a:solidFill>
                          <a:schemeClr val="tx1"/>
                        </a:solidFill>
                        <a:effectLst/>
                        <a:latin typeface="Times New Roman" panose="02020603050405020304" pitchFamily="18" charset="0"/>
                        <a:ea typeface="Times New Roman"/>
                        <a:cs typeface="Times New Roman" panose="02020603050405020304" pitchFamily="18" charset="0"/>
                      </a:endParaRPr>
                    </a:p>
                  </a:txBody>
                  <a:tcPr marL="90318" marR="903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50000"/>
                        </a:lnSpc>
                        <a:spcBef>
                          <a:spcPts val="0"/>
                        </a:spcBef>
                        <a:spcAft>
                          <a:spcPts val="600"/>
                        </a:spcAft>
                      </a:pPr>
                      <a:r>
                        <a:rPr lang="en-US" sz="1500" dirty="0">
                          <a:solidFill>
                            <a:schemeClr val="tx1"/>
                          </a:solidFill>
                          <a:effectLst/>
                          <a:latin typeface="Times New Roman" panose="02020603050405020304" pitchFamily="18" charset="0"/>
                          <a:cs typeface="Times New Roman" panose="02020603050405020304" pitchFamily="18" charset="0"/>
                        </a:rPr>
                        <a:t>0.47</a:t>
                      </a:r>
                      <a:endParaRPr lang="en-US" sz="1500" dirty="0">
                        <a:solidFill>
                          <a:schemeClr val="tx1"/>
                        </a:solidFill>
                        <a:effectLst/>
                        <a:latin typeface="Times New Roman" panose="02020603050405020304" pitchFamily="18" charset="0"/>
                        <a:ea typeface="Times New Roman"/>
                        <a:cs typeface="Times New Roman" panose="02020603050405020304" pitchFamily="18" charset="0"/>
                      </a:endParaRPr>
                    </a:p>
                  </a:txBody>
                  <a:tcPr marL="90318" marR="903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50000"/>
                        </a:lnSpc>
                        <a:spcBef>
                          <a:spcPts val="0"/>
                        </a:spcBef>
                        <a:spcAft>
                          <a:spcPts val="600"/>
                        </a:spcAft>
                      </a:pPr>
                      <a:r>
                        <a:rPr lang="en-US" sz="1500" dirty="0">
                          <a:solidFill>
                            <a:schemeClr val="tx1"/>
                          </a:solidFill>
                          <a:effectLst/>
                          <a:latin typeface="Times New Roman" panose="02020603050405020304" pitchFamily="18" charset="0"/>
                          <a:cs typeface="Times New Roman" panose="02020603050405020304" pitchFamily="18" charset="0"/>
                        </a:rPr>
                        <a:t>0.46</a:t>
                      </a:r>
                      <a:endParaRPr lang="en-US" sz="1500" dirty="0">
                        <a:solidFill>
                          <a:schemeClr val="tx1"/>
                        </a:solidFill>
                        <a:effectLst/>
                        <a:latin typeface="Times New Roman" panose="02020603050405020304" pitchFamily="18" charset="0"/>
                        <a:ea typeface="Times New Roman"/>
                        <a:cs typeface="Times New Roman" panose="02020603050405020304" pitchFamily="18" charset="0"/>
                      </a:endParaRPr>
                    </a:p>
                  </a:txBody>
                  <a:tcPr marL="90318" marR="903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50000"/>
                        </a:lnSpc>
                        <a:spcBef>
                          <a:spcPts val="0"/>
                        </a:spcBef>
                        <a:spcAft>
                          <a:spcPts val="600"/>
                        </a:spcAft>
                      </a:pPr>
                      <a:r>
                        <a:rPr lang="en-US" sz="1500" dirty="0">
                          <a:solidFill>
                            <a:schemeClr val="tx1"/>
                          </a:solidFill>
                          <a:effectLst/>
                          <a:latin typeface="Times New Roman" panose="02020603050405020304" pitchFamily="18" charset="0"/>
                          <a:cs typeface="Times New Roman" panose="02020603050405020304" pitchFamily="18" charset="0"/>
                        </a:rPr>
                        <a:t>0.45</a:t>
                      </a:r>
                      <a:endParaRPr lang="en-US" sz="1500" dirty="0">
                        <a:solidFill>
                          <a:schemeClr val="tx1"/>
                        </a:solidFill>
                        <a:effectLst/>
                        <a:latin typeface="Times New Roman" panose="02020603050405020304" pitchFamily="18" charset="0"/>
                        <a:ea typeface="Times New Roman"/>
                        <a:cs typeface="Times New Roman" panose="02020603050405020304" pitchFamily="18" charset="0"/>
                      </a:endParaRPr>
                    </a:p>
                  </a:txBody>
                  <a:tcPr marL="90318" marR="903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788330">
                <a:tc>
                  <a:txBody>
                    <a:bodyPr/>
                    <a:lstStyle/>
                    <a:p>
                      <a:pPr marL="0" marR="0" algn="ctr">
                        <a:lnSpc>
                          <a:spcPct val="150000"/>
                        </a:lnSpc>
                        <a:spcBef>
                          <a:spcPts val="0"/>
                        </a:spcBef>
                        <a:spcAft>
                          <a:spcPts val="600"/>
                        </a:spcAft>
                      </a:pPr>
                      <a:r>
                        <a:rPr lang="en-US" sz="1500" dirty="0">
                          <a:solidFill>
                            <a:schemeClr val="tx1"/>
                          </a:solidFill>
                          <a:effectLst/>
                          <a:latin typeface="Times New Roman" panose="02020603050405020304" pitchFamily="18" charset="0"/>
                          <a:cs typeface="Times New Roman" panose="02020603050405020304" pitchFamily="18" charset="0"/>
                        </a:rPr>
                        <a:t>KB 02</a:t>
                      </a:r>
                      <a:endParaRPr lang="en-US" sz="1500" dirty="0">
                        <a:solidFill>
                          <a:schemeClr val="tx1"/>
                        </a:solidFill>
                        <a:effectLst/>
                        <a:latin typeface="Times New Roman" panose="02020603050405020304" pitchFamily="18" charset="0"/>
                        <a:ea typeface="Times New Roman"/>
                        <a:cs typeface="Times New Roman" panose="02020603050405020304" pitchFamily="18" charset="0"/>
                      </a:endParaRPr>
                    </a:p>
                  </a:txBody>
                  <a:tcPr marL="90318" marR="903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algn="ctr">
                        <a:lnSpc>
                          <a:spcPct val="150000"/>
                        </a:lnSpc>
                        <a:spcBef>
                          <a:spcPts val="0"/>
                        </a:spcBef>
                        <a:spcAft>
                          <a:spcPts val="600"/>
                        </a:spcAft>
                      </a:pPr>
                      <a:r>
                        <a:rPr lang="en-US" sz="1500" dirty="0" err="1">
                          <a:solidFill>
                            <a:schemeClr val="tx1"/>
                          </a:solidFill>
                          <a:effectLst/>
                          <a:latin typeface="Times New Roman" panose="02020603050405020304" pitchFamily="18" charset="0"/>
                          <a:cs typeface="Times New Roman" panose="02020603050405020304" pitchFamily="18" charset="0"/>
                        </a:rPr>
                        <a:t>Giá</a:t>
                      </a:r>
                      <a:r>
                        <a:rPr lang="en-US" sz="1500" dirty="0">
                          <a:solidFill>
                            <a:schemeClr val="tx1"/>
                          </a:solidFill>
                          <a:effectLst/>
                          <a:latin typeface="Times New Roman" panose="02020603050405020304" pitchFamily="18" charset="0"/>
                          <a:cs typeface="Times New Roman" panose="02020603050405020304" pitchFamily="18" charset="0"/>
                        </a:rPr>
                        <a:t> </a:t>
                      </a:r>
                      <a:r>
                        <a:rPr lang="en-US" sz="1500" dirty="0" err="1">
                          <a:solidFill>
                            <a:schemeClr val="tx1"/>
                          </a:solidFill>
                          <a:effectLst/>
                          <a:latin typeface="Times New Roman" panose="02020603050405020304" pitchFamily="18" charset="0"/>
                          <a:cs typeface="Times New Roman" panose="02020603050405020304" pitchFamily="18" charset="0"/>
                        </a:rPr>
                        <a:t>trị</a:t>
                      </a:r>
                      <a:r>
                        <a:rPr lang="en-US" sz="1500" dirty="0">
                          <a:solidFill>
                            <a:schemeClr val="tx1"/>
                          </a:solidFill>
                          <a:effectLst/>
                          <a:latin typeface="Times New Roman" panose="02020603050405020304" pitchFamily="18" charset="0"/>
                          <a:cs typeface="Times New Roman" panose="02020603050405020304" pitchFamily="18" charset="0"/>
                        </a:rPr>
                        <a:t> </a:t>
                      </a:r>
                      <a:r>
                        <a:rPr lang="en-US" sz="1500" dirty="0" err="1">
                          <a:solidFill>
                            <a:schemeClr val="tx1"/>
                          </a:solidFill>
                          <a:effectLst/>
                          <a:latin typeface="Times New Roman" panose="02020603050405020304" pitchFamily="18" charset="0"/>
                          <a:cs typeface="Times New Roman" panose="02020603050405020304" pitchFamily="18" charset="0"/>
                        </a:rPr>
                        <a:t>cực</a:t>
                      </a:r>
                      <a:r>
                        <a:rPr lang="en-US" sz="1500" dirty="0">
                          <a:solidFill>
                            <a:schemeClr val="tx1"/>
                          </a:solidFill>
                          <a:effectLst/>
                          <a:latin typeface="Times New Roman" panose="02020603050405020304" pitchFamily="18" charset="0"/>
                          <a:cs typeface="Times New Roman" panose="02020603050405020304" pitchFamily="18" charset="0"/>
                        </a:rPr>
                        <a:t> </a:t>
                      </a:r>
                      <a:r>
                        <a:rPr lang="en-US" sz="1500" dirty="0" err="1">
                          <a:solidFill>
                            <a:schemeClr val="tx1"/>
                          </a:solidFill>
                          <a:effectLst/>
                          <a:latin typeface="Times New Roman" panose="02020603050405020304" pitchFamily="18" charset="0"/>
                          <a:cs typeface="Times New Roman" panose="02020603050405020304" pitchFamily="18" charset="0"/>
                        </a:rPr>
                        <a:t>đại</a:t>
                      </a:r>
                      <a:endParaRPr lang="en-US" sz="1500" dirty="0">
                        <a:solidFill>
                          <a:schemeClr val="tx1"/>
                        </a:solidFill>
                        <a:effectLst/>
                        <a:latin typeface="Times New Roman" panose="02020603050405020304" pitchFamily="18" charset="0"/>
                        <a:ea typeface="Times New Roman"/>
                        <a:cs typeface="Times New Roman" panose="02020603050405020304" pitchFamily="18" charset="0"/>
                      </a:endParaRPr>
                    </a:p>
                  </a:txBody>
                  <a:tcPr marL="90318" marR="903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50000"/>
                        </a:lnSpc>
                        <a:spcBef>
                          <a:spcPts val="0"/>
                        </a:spcBef>
                        <a:spcAft>
                          <a:spcPts val="600"/>
                        </a:spcAft>
                      </a:pPr>
                      <a:r>
                        <a:rPr lang="en-US" sz="1500" dirty="0">
                          <a:solidFill>
                            <a:schemeClr val="tx1"/>
                          </a:solidFill>
                          <a:effectLst/>
                          <a:latin typeface="Times New Roman" panose="02020603050405020304" pitchFamily="18" charset="0"/>
                          <a:cs typeface="Times New Roman" panose="02020603050405020304" pitchFamily="18" charset="0"/>
                        </a:rPr>
                        <a:t>0.01</a:t>
                      </a:r>
                      <a:endParaRPr lang="en-US" sz="1500" dirty="0">
                        <a:solidFill>
                          <a:schemeClr val="tx1"/>
                        </a:solidFill>
                        <a:effectLst/>
                        <a:latin typeface="Times New Roman" panose="02020603050405020304" pitchFamily="18" charset="0"/>
                        <a:ea typeface="Times New Roman"/>
                        <a:cs typeface="Times New Roman" panose="02020603050405020304" pitchFamily="18" charset="0"/>
                      </a:endParaRPr>
                    </a:p>
                  </a:txBody>
                  <a:tcPr marL="90318" marR="903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50000"/>
                        </a:lnSpc>
                        <a:spcBef>
                          <a:spcPts val="0"/>
                        </a:spcBef>
                        <a:spcAft>
                          <a:spcPts val="600"/>
                        </a:spcAft>
                      </a:pPr>
                      <a:r>
                        <a:rPr lang="en-US" sz="1500" dirty="0">
                          <a:solidFill>
                            <a:schemeClr val="tx1"/>
                          </a:solidFill>
                          <a:effectLst/>
                          <a:latin typeface="Times New Roman" panose="02020603050405020304" pitchFamily="18" charset="0"/>
                          <a:cs typeface="Times New Roman" panose="02020603050405020304" pitchFamily="18" charset="0"/>
                        </a:rPr>
                        <a:t>0.02</a:t>
                      </a:r>
                      <a:endParaRPr lang="en-US" sz="1500" dirty="0">
                        <a:solidFill>
                          <a:schemeClr val="tx1"/>
                        </a:solidFill>
                        <a:effectLst/>
                        <a:latin typeface="Times New Roman" panose="02020603050405020304" pitchFamily="18" charset="0"/>
                        <a:ea typeface="Times New Roman"/>
                        <a:cs typeface="Times New Roman" panose="02020603050405020304" pitchFamily="18" charset="0"/>
                      </a:endParaRPr>
                    </a:p>
                  </a:txBody>
                  <a:tcPr marL="90318" marR="903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50000"/>
                        </a:lnSpc>
                        <a:spcBef>
                          <a:spcPts val="0"/>
                        </a:spcBef>
                        <a:spcAft>
                          <a:spcPts val="600"/>
                        </a:spcAft>
                      </a:pPr>
                      <a:r>
                        <a:rPr lang="en-US" sz="1500" dirty="0">
                          <a:solidFill>
                            <a:schemeClr val="tx1"/>
                          </a:solidFill>
                          <a:effectLst/>
                          <a:latin typeface="Times New Roman" panose="02020603050405020304" pitchFamily="18" charset="0"/>
                          <a:cs typeface="Times New Roman" panose="02020603050405020304" pitchFamily="18" charset="0"/>
                        </a:rPr>
                        <a:t>0.06</a:t>
                      </a:r>
                      <a:endParaRPr lang="en-US" sz="1500" dirty="0">
                        <a:solidFill>
                          <a:schemeClr val="tx1"/>
                        </a:solidFill>
                        <a:effectLst/>
                        <a:latin typeface="Times New Roman" panose="02020603050405020304" pitchFamily="18" charset="0"/>
                        <a:ea typeface="Times New Roman"/>
                        <a:cs typeface="Times New Roman" panose="02020603050405020304" pitchFamily="18" charset="0"/>
                      </a:endParaRPr>
                    </a:p>
                  </a:txBody>
                  <a:tcPr marL="90318" marR="903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788330">
                <a:tc>
                  <a:txBody>
                    <a:bodyPr/>
                    <a:lstStyle/>
                    <a:p>
                      <a:pPr marL="0" marR="0" algn="ctr">
                        <a:lnSpc>
                          <a:spcPct val="150000"/>
                        </a:lnSpc>
                        <a:spcBef>
                          <a:spcPts val="0"/>
                        </a:spcBef>
                        <a:spcAft>
                          <a:spcPts val="600"/>
                        </a:spcAft>
                      </a:pPr>
                      <a:r>
                        <a:rPr lang="en-US" sz="1500" dirty="0">
                          <a:solidFill>
                            <a:schemeClr val="tx1"/>
                          </a:solidFill>
                          <a:effectLst/>
                          <a:latin typeface="Times New Roman" panose="02020603050405020304" pitchFamily="18" charset="0"/>
                          <a:cs typeface="Times New Roman" panose="02020603050405020304" pitchFamily="18" charset="0"/>
                        </a:rPr>
                        <a:t>KB 03</a:t>
                      </a:r>
                      <a:endParaRPr lang="en-US" sz="1500" dirty="0">
                        <a:solidFill>
                          <a:schemeClr val="tx1"/>
                        </a:solidFill>
                        <a:effectLst/>
                        <a:latin typeface="Times New Roman" panose="02020603050405020304" pitchFamily="18" charset="0"/>
                        <a:ea typeface="Times New Roman"/>
                        <a:cs typeface="Times New Roman" panose="02020603050405020304" pitchFamily="18" charset="0"/>
                      </a:endParaRPr>
                    </a:p>
                  </a:txBody>
                  <a:tcPr marL="90318" marR="903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algn="ctr">
                        <a:lnSpc>
                          <a:spcPct val="150000"/>
                        </a:lnSpc>
                        <a:spcBef>
                          <a:spcPts val="0"/>
                        </a:spcBef>
                        <a:spcAft>
                          <a:spcPts val="600"/>
                        </a:spcAft>
                      </a:pPr>
                      <a:r>
                        <a:rPr lang="en-US" sz="1500" dirty="0" err="1">
                          <a:solidFill>
                            <a:schemeClr val="tx1"/>
                          </a:solidFill>
                          <a:effectLst/>
                          <a:latin typeface="Times New Roman" panose="02020603050405020304" pitchFamily="18" charset="0"/>
                          <a:cs typeface="Times New Roman" panose="02020603050405020304" pitchFamily="18" charset="0"/>
                        </a:rPr>
                        <a:t>Giá</a:t>
                      </a:r>
                      <a:r>
                        <a:rPr lang="en-US" sz="1500" dirty="0">
                          <a:solidFill>
                            <a:schemeClr val="tx1"/>
                          </a:solidFill>
                          <a:effectLst/>
                          <a:latin typeface="Times New Roman" panose="02020603050405020304" pitchFamily="18" charset="0"/>
                          <a:cs typeface="Times New Roman" panose="02020603050405020304" pitchFamily="18" charset="0"/>
                        </a:rPr>
                        <a:t> </a:t>
                      </a:r>
                      <a:r>
                        <a:rPr lang="en-US" sz="1500" dirty="0" err="1">
                          <a:solidFill>
                            <a:schemeClr val="tx1"/>
                          </a:solidFill>
                          <a:effectLst/>
                          <a:latin typeface="Times New Roman" panose="02020603050405020304" pitchFamily="18" charset="0"/>
                          <a:cs typeface="Times New Roman" panose="02020603050405020304" pitchFamily="18" charset="0"/>
                        </a:rPr>
                        <a:t>trị</a:t>
                      </a:r>
                      <a:r>
                        <a:rPr lang="en-US" sz="1500" dirty="0">
                          <a:solidFill>
                            <a:schemeClr val="tx1"/>
                          </a:solidFill>
                          <a:effectLst/>
                          <a:latin typeface="Times New Roman" panose="02020603050405020304" pitchFamily="18" charset="0"/>
                          <a:cs typeface="Times New Roman" panose="02020603050405020304" pitchFamily="18" charset="0"/>
                        </a:rPr>
                        <a:t> </a:t>
                      </a:r>
                      <a:r>
                        <a:rPr lang="en-US" sz="1500" dirty="0" err="1">
                          <a:solidFill>
                            <a:schemeClr val="tx1"/>
                          </a:solidFill>
                          <a:effectLst/>
                          <a:latin typeface="Times New Roman" panose="02020603050405020304" pitchFamily="18" charset="0"/>
                          <a:cs typeface="Times New Roman" panose="02020603050405020304" pitchFamily="18" charset="0"/>
                        </a:rPr>
                        <a:t>cực</a:t>
                      </a:r>
                      <a:r>
                        <a:rPr lang="en-US" sz="1500" dirty="0">
                          <a:solidFill>
                            <a:schemeClr val="tx1"/>
                          </a:solidFill>
                          <a:effectLst/>
                          <a:latin typeface="Times New Roman" panose="02020603050405020304" pitchFamily="18" charset="0"/>
                          <a:cs typeface="Times New Roman" panose="02020603050405020304" pitchFamily="18" charset="0"/>
                        </a:rPr>
                        <a:t> </a:t>
                      </a:r>
                      <a:r>
                        <a:rPr lang="en-US" sz="1500" dirty="0" err="1">
                          <a:solidFill>
                            <a:schemeClr val="tx1"/>
                          </a:solidFill>
                          <a:effectLst/>
                          <a:latin typeface="Times New Roman" panose="02020603050405020304" pitchFamily="18" charset="0"/>
                          <a:cs typeface="Times New Roman" panose="02020603050405020304" pitchFamily="18" charset="0"/>
                        </a:rPr>
                        <a:t>đại</a:t>
                      </a:r>
                      <a:endParaRPr lang="en-US" sz="1500" dirty="0">
                        <a:solidFill>
                          <a:schemeClr val="tx1"/>
                        </a:solidFill>
                        <a:effectLst/>
                        <a:latin typeface="Times New Roman" panose="02020603050405020304" pitchFamily="18" charset="0"/>
                        <a:ea typeface="Times New Roman"/>
                        <a:cs typeface="Times New Roman" panose="02020603050405020304" pitchFamily="18" charset="0"/>
                      </a:endParaRPr>
                    </a:p>
                  </a:txBody>
                  <a:tcPr marL="90318" marR="903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50000"/>
                        </a:lnSpc>
                        <a:spcBef>
                          <a:spcPts val="0"/>
                        </a:spcBef>
                        <a:spcAft>
                          <a:spcPts val="600"/>
                        </a:spcAft>
                      </a:pPr>
                      <a:r>
                        <a:rPr lang="en-US" sz="1500" dirty="0">
                          <a:solidFill>
                            <a:schemeClr val="tx1"/>
                          </a:solidFill>
                          <a:effectLst/>
                          <a:latin typeface="Times New Roman" panose="02020603050405020304" pitchFamily="18" charset="0"/>
                          <a:cs typeface="Times New Roman" panose="02020603050405020304" pitchFamily="18" charset="0"/>
                        </a:rPr>
                        <a:t>0.01</a:t>
                      </a:r>
                      <a:endParaRPr lang="en-US" sz="1500" dirty="0">
                        <a:solidFill>
                          <a:schemeClr val="tx1"/>
                        </a:solidFill>
                        <a:effectLst/>
                        <a:latin typeface="Times New Roman" panose="02020603050405020304" pitchFamily="18" charset="0"/>
                        <a:ea typeface="Times New Roman"/>
                        <a:cs typeface="Times New Roman" panose="02020603050405020304" pitchFamily="18" charset="0"/>
                      </a:endParaRPr>
                    </a:p>
                  </a:txBody>
                  <a:tcPr marL="90318" marR="903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50000"/>
                        </a:lnSpc>
                        <a:spcBef>
                          <a:spcPts val="0"/>
                        </a:spcBef>
                        <a:spcAft>
                          <a:spcPts val="600"/>
                        </a:spcAft>
                      </a:pPr>
                      <a:r>
                        <a:rPr lang="en-US" sz="1500" dirty="0">
                          <a:solidFill>
                            <a:schemeClr val="tx1"/>
                          </a:solidFill>
                          <a:effectLst/>
                          <a:latin typeface="Times New Roman" panose="02020603050405020304" pitchFamily="18" charset="0"/>
                          <a:cs typeface="Times New Roman" panose="02020603050405020304" pitchFamily="18" charset="0"/>
                        </a:rPr>
                        <a:t>0.07</a:t>
                      </a:r>
                      <a:endParaRPr lang="en-US" sz="1500" dirty="0">
                        <a:solidFill>
                          <a:schemeClr val="tx1"/>
                        </a:solidFill>
                        <a:effectLst/>
                        <a:latin typeface="Times New Roman" panose="02020603050405020304" pitchFamily="18" charset="0"/>
                        <a:ea typeface="Times New Roman"/>
                        <a:cs typeface="Times New Roman" panose="02020603050405020304" pitchFamily="18" charset="0"/>
                      </a:endParaRPr>
                    </a:p>
                  </a:txBody>
                  <a:tcPr marL="90318" marR="903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50000"/>
                        </a:lnSpc>
                        <a:spcBef>
                          <a:spcPts val="0"/>
                        </a:spcBef>
                        <a:spcAft>
                          <a:spcPts val="600"/>
                        </a:spcAft>
                      </a:pPr>
                      <a:r>
                        <a:rPr lang="en-US" sz="1500" dirty="0">
                          <a:solidFill>
                            <a:schemeClr val="tx1"/>
                          </a:solidFill>
                          <a:effectLst/>
                          <a:latin typeface="Times New Roman" panose="02020603050405020304" pitchFamily="18" charset="0"/>
                          <a:cs typeface="Times New Roman" panose="02020603050405020304" pitchFamily="18" charset="0"/>
                        </a:rPr>
                        <a:t>0.04</a:t>
                      </a:r>
                      <a:endParaRPr lang="en-US" sz="1500" dirty="0">
                        <a:solidFill>
                          <a:schemeClr val="tx1"/>
                        </a:solidFill>
                        <a:effectLst/>
                        <a:latin typeface="Times New Roman" panose="02020603050405020304" pitchFamily="18" charset="0"/>
                        <a:ea typeface="Times New Roman"/>
                        <a:cs typeface="Times New Roman" panose="02020603050405020304" pitchFamily="18" charset="0"/>
                      </a:endParaRPr>
                    </a:p>
                  </a:txBody>
                  <a:tcPr marL="90318" marR="9031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bl>
          </a:graphicData>
        </a:graphic>
      </p:graphicFrame>
      <p:sp>
        <p:nvSpPr>
          <p:cNvPr id="6" name="Text Placeholder 5"/>
          <p:cNvSpPr>
            <a:spLocks noGrp="1"/>
          </p:cNvSpPr>
          <p:nvPr>
            <p:ph type="body" sz="half" idx="2"/>
          </p:nvPr>
        </p:nvSpPr>
        <p:spPr>
          <a:xfrm>
            <a:off x="4139952" y="2391840"/>
            <a:ext cx="4938994" cy="2446403"/>
          </a:xfrm>
        </p:spPr>
        <p:txBody>
          <a:bodyPr>
            <a:normAutofit/>
          </a:bodyPr>
          <a:lstStyle/>
          <a:p>
            <a:pPr marL="285750" indent="-285750" algn="just">
              <a:buFont typeface="Symbol" pitchFamily="18" charset="2"/>
              <a:buChar char="Þ"/>
            </a:pPr>
            <a:r>
              <a:rPr lang="vi-VN" sz="1400" dirty="0" smtClean="0">
                <a:latin typeface="+mj-lt"/>
              </a:rPr>
              <a:t>Xu </a:t>
            </a:r>
            <a:r>
              <a:rPr lang="vi-VN" sz="1400" dirty="0">
                <a:latin typeface="+mj-lt"/>
              </a:rPr>
              <a:t>thế dòng chảy tại </a:t>
            </a:r>
            <a:r>
              <a:rPr lang="en-US" sz="1400" dirty="0" smtClean="0">
                <a:latin typeface="Times New Roman" panose="02020603050405020304" pitchFamily="18" charset="0"/>
                <a:cs typeface="Times New Roman" panose="02020603050405020304" pitchFamily="18" charset="0"/>
              </a:rPr>
              <a:t>KB</a:t>
            </a:r>
            <a:r>
              <a:rPr lang="vi-VN" sz="1400" dirty="0" smtClean="0">
                <a:latin typeface="+mj-lt"/>
              </a:rPr>
              <a:t>1 </a:t>
            </a:r>
            <a:r>
              <a:rPr lang="vi-VN" sz="1400" dirty="0">
                <a:latin typeface="+mj-lt"/>
              </a:rPr>
              <a:t>song song với bờ và tốc độ rất nhanh, chảy sát </a:t>
            </a:r>
            <a:r>
              <a:rPr lang="vi-VN" sz="1400" dirty="0" smtClean="0">
                <a:latin typeface="+mj-lt"/>
              </a:rPr>
              <a:t>bờ </a:t>
            </a:r>
            <a:r>
              <a:rPr lang="vi-VN" sz="1400" dirty="0">
                <a:latin typeface="+mj-lt"/>
              </a:rPr>
              <a:t>kéo bùn cát trôi theo </a:t>
            </a:r>
            <a:r>
              <a:rPr lang="vi-VN" sz="1400" dirty="0" smtClean="0">
                <a:latin typeface="+mj-lt"/>
              </a:rPr>
              <a:t>nhanh, với </a:t>
            </a:r>
            <a:r>
              <a:rPr lang="en-US" sz="1400" dirty="0" smtClean="0">
                <a:latin typeface="Times New Roman" panose="02020603050405020304" pitchFamily="18" charset="0"/>
                <a:cs typeface="Times New Roman" panose="02020603050405020304" pitchFamily="18" charset="0"/>
              </a:rPr>
              <a:t>KB</a:t>
            </a:r>
            <a:r>
              <a:rPr lang="en-US" sz="1400" dirty="0" smtClean="0">
                <a:latin typeface="+mj-lt"/>
              </a:rPr>
              <a:t> </a:t>
            </a:r>
            <a:r>
              <a:rPr lang="vi-VN" sz="1400" dirty="0" smtClean="0">
                <a:latin typeface="+mj-lt"/>
              </a:rPr>
              <a:t>2,3 </a:t>
            </a:r>
            <a:r>
              <a:rPr lang="en-US" sz="1400" dirty="0" err="1" smtClean="0">
                <a:latin typeface="Times New Roman" panose="02020603050405020304" pitchFamily="18" charset="0"/>
                <a:cs typeface="Times New Roman" panose="02020603050405020304" pitchFamily="18" charset="0"/>
              </a:rPr>
              <a:t>vận</a:t>
            </a:r>
            <a:r>
              <a:rPr lang="en-US" sz="1400" dirty="0" smtClean="0">
                <a:latin typeface="+mj-lt"/>
              </a:rPr>
              <a:t> </a:t>
            </a:r>
            <a:r>
              <a:rPr lang="vi-VN" sz="1400" dirty="0" smtClean="0">
                <a:latin typeface="+mj-lt"/>
              </a:rPr>
              <a:t>tốc  giảm </a:t>
            </a:r>
            <a:r>
              <a:rPr lang="vi-VN" sz="1400" dirty="0">
                <a:latin typeface="+mj-lt"/>
              </a:rPr>
              <a:t>rất nhiều do có sự cản trở của công trình </a:t>
            </a:r>
            <a:r>
              <a:rPr lang="vi-VN" sz="1400" dirty="0" smtClean="0">
                <a:latin typeface="+mj-lt"/>
              </a:rPr>
              <a:t>kè</a:t>
            </a:r>
            <a:r>
              <a:rPr lang="en-US" sz="1400" dirty="0">
                <a:latin typeface="+mj-lt"/>
              </a:rPr>
              <a:t> </a:t>
            </a:r>
            <a:r>
              <a:rPr lang="en-US" sz="1400" dirty="0" err="1" smtClean="0">
                <a:latin typeface="Times New Roman" panose="02020603050405020304" pitchFamily="18" charset="0"/>
                <a:cs typeface="Times New Roman" panose="02020603050405020304" pitchFamily="18" charset="0"/>
              </a:rPr>
              <a:t>dẫn</a:t>
            </a:r>
            <a:r>
              <a:rPr lang="en-US" sz="1400" dirty="0" smtClean="0">
                <a:latin typeface="+mj-lt"/>
              </a:rPr>
              <a:t> </a:t>
            </a:r>
            <a:r>
              <a:rPr lang="vi-VN" sz="1400" dirty="0">
                <a:latin typeface="+mj-lt"/>
              </a:rPr>
              <a:t>đến hướng sóng bị thay đổi. </a:t>
            </a:r>
            <a:endParaRPr lang="en-US" sz="1400" dirty="0" smtClean="0">
              <a:latin typeface="+mj-lt"/>
            </a:endParaRPr>
          </a:p>
          <a:p>
            <a:pPr marL="285750" indent="-285750" algn="just">
              <a:buFont typeface="Symbol" pitchFamily="18" charset="2"/>
              <a:buChar char="Þ"/>
            </a:pPr>
            <a:r>
              <a:rPr lang="vi-VN" sz="1400" dirty="0" smtClean="0">
                <a:latin typeface="+mj-lt"/>
              </a:rPr>
              <a:t>Số </a:t>
            </a:r>
            <a:r>
              <a:rPr lang="vi-VN" sz="1400" dirty="0">
                <a:latin typeface="+mj-lt"/>
              </a:rPr>
              <a:t>lượng bùn cát được giữ lại tại các khoảng trống giữa các kè giúp cho việc tích tụ bùn cát được cải thiện ở khu vực bờ biển. </a:t>
            </a:r>
            <a:endParaRPr lang="en-US" sz="1400" dirty="0" smtClean="0">
              <a:latin typeface="+mj-lt"/>
            </a:endParaRPr>
          </a:p>
          <a:p>
            <a:pPr marL="285750" indent="-285750" algn="just">
              <a:buFont typeface="Symbol" pitchFamily="18" charset="2"/>
              <a:buChar char="Þ"/>
            </a:pPr>
            <a:r>
              <a:rPr lang="en-US" sz="1400" dirty="0" err="1" smtClean="0">
                <a:latin typeface="Times New Roman" panose="02020603050405020304" pitchFamily="18" charset="0"/>
                <a:cs typeface="Times New Roman" panose="02020603050405020304" pitchFamily="18" charset="0"/>
              </a:rPr>
              <a:t>Khi</a:t>
            </a:r>
            <a:r>
              <a:rPr lang="vi-VN" sz="1400" dirty="0" smtClean="0">
                <a:latin typeface="+mj-lt"/>
              </a:rPr>
              <a:t> </a:t>
            </a:r>
            <a:r>
              <a:rPr lang="vi-VN" sz="1400" dirty="0">
                <a:latin typeface="+mj-lt"/>
              </a:rPr>
              <a:t>so sánh giữa kè L1=300m và L2=150m thì có thể thấy kích thước cũng ảnh hưởng khá lớn đến tác động của kè với vận tốc dòng chảy (gần gấp đôi). </a:t>
            </a:r>
          </a:p>
          <a:p>
            <a:pPr algn="just"/>
            <a:endParaRPr lang="vi-VN" sz="1400" dirty="0">
              <a:latin typeface="+mj-lt"/>
            </a:endParaRPr>
          </a:p>
          <a:p>
            <a:pPr algn="just"/>
            <a:endParaRPr lang="en-US" sz="1400" dirty="0">
              <a:latin typeface="+mj-lt"/>
            </a:endParaRP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419" y="799260"/>
            <a:ext cx="4752527" cy="1592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r>
              <a:rPr lang="en-US" smtClean="0"/>
              <a:t>5/18/2018</a:t>
            </a:r>
            <a:endParaRPr lang="en-US" dirty="0"/>
          </a:p>
        </p:txBody>
      </p:sp>
      <p:sp>
        <p:nvSpPr>
          <p:cNvPr id="5" name="Footer Placeholder 4"/>
          <p:cNvSpPr>
            <a:spLocks noGrp="1"/>
          </p:cNvSpPr>
          <p:nvPr>
            <p:ph type="ftr" sz="quarter" idx="3"/>
          </p:nvPr>
        </p:nvSpPr>
        <p:spPr/>
        <p:txBody>
          <a:bodyPr/>
          <a:lstStyle/>
          <a:p>
            <a:r>
              <a:rPr lang="en-US" smtClean="0"/>
              <a:t>Báo cáo tổng kết nghiên cứu khoa học sinh viên</a:t>
            </a:r>
            <a:endParaRPr lang="en-US" dirty="0"/>
          </a:p>
        </p:txBody>
      </p:sp>
      <p:sp>
        <p:nvSpPr>
          <p:cNvPr id="7" name="Slide Number Placeholder 6"/>
          <p:cNvSpPr>
            <a:spLocks noGrp="1"/>
          </p:cNvSpPr>
          <p:nvPr>
            <p:ph type="sldNum" sz="quarter" idx="4"/>
          </p:nvPr>
        </p:nvSpPr>
        <p:spPr/>
        <p:txBody>
          <a:bodyPr/>
          <a:lstStyle/>
          <a:p>
            <a:fld id="{0F31DC1F-5561-484E-AB46-68C682854F61}" type="slidenum">
              <a:rPr lang="en-US" smtClean="0"/>
              <a:t>27</a:t>
            </a:fld>
            <a:endParaRPr lang="en-US" dirty="0"/>
          </a:p>
        </p:txBody>
      </p:sp>
    </p:spTree>
    <p:extLst>
      <p:ext uri="{BB962C8B-B14F-4D97-AF65-F5344CB8AC3E}">
        <p14:creationId xmlns:p14="http://schemas.microsoft.com/office/powerpoint/2010/main" val="298074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219"/>
                                        </p:tgtEl>
                                        <p:attrNameLst>
                                          <p:attrName>style.visibility</p:attrName>
                                        </p:attrNameLst>
                                      </p:cBhvr>
                                      <p:to>
                                        <p:strVal val="visible"/>
                                      </p:to>
                                    </p:set>
                                    <p:animEffect transition="in" filter="barn(inVertical)">
                                      <p:cBhvr>
                                        <p:cTn id="12" dur="500"/>
                                        <p:tgtEl>
                                          <p:spTgt spid="921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randombar(horizontal)">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randombar(horizontal)">
                                      <p:cBhvr>
                                        <p:cTn id="2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764" y="2722"/>
            <a:ext cx="9036496" cy="360040"/>
          </a:xfrm>
        </p:spPr>
        <p:txBody>
          <a:bodyPr>
            <a:normAutofit fontScale="90000"/>
          </a:bodyPr>
          <a:lstStyle/>
          <a:p>
            <a:pPr lvl="3" algn="l" rtl="0">
              <a:spcBef>
                <a:spcPct val="0"/>
              </a:spcBef>
            </a:pPr>
            <a:r>
              <a:rPr lang="en-US" sz="1900" b="1" i="1" dirty="0" smtClean="0">
                <a:latin typeface="Times New Roman" pitchFamily="18" charset="0"/>
                <a:cs typeface="Times New Roman" pitchFamily="18" charset="0"/>
              </a:rPr>
              <a:t>    </a:t>
            </a:r>
            <a:r>
              <a:rPr lang="en-US" sz="1900" b="1" i="1" dirty="0" err="1" smtClean="0">
                <a:latin typeface="Times New Roman" pitchFamily="18" charset="0"/>
                <a:cs typeface="Times New Roman" pitchFamily="18" charset="0"/>
              </a:rPr>
              <a:t>Kết</a:t>
            </a:r>
            <a:r>
              <a:rPr lang="en-US" sz="1900" b="1" i="1" dirty="0" smtClean="0">
                <a:latin typeface="Times New Roman" pitchFamily="18" charset="0"/>
                <a:cs typeface="Times New Roman" pitchFamily="18" charset="0"/>
              </a:rPr>
              <a:t> </a:t>
            </a:r>
            <a:r>
              <a:rPr lang="en-US" sz="1900" b="1" i="1" dirty="0" err="1">
                <a:latin typeface="Times New Roman" pitchFamily="18" charset="0"/>
                <a:cs typeface="Times New Roman" pitchFamily="18" charset="0"/>
              </a:rPr>
              <a:t>quả</a:t>
            </a:r>
            <a:r>
              <a:rPr lang="en-US" sz="1900" b="1" i="1" dirty="0">
                <a:latin typeface="Times New Roman" pitchFamily="18" charset="0"/>
                <a:cs typeface="Times New Roman" pitchFamily="18" charset="0"/>
              </a:rPr>
              <a:t> </a:t>
            </a:r>
            <a:r>
              <a:rPr lang="en-US" sz="1900" b="1" i="1" dirty="0" err="1">
                <a:latin typeface="Times New Roman" pitchFamily="18" charset="0"/>
                <a:cs typeface="Times New Roman" pitchFamily="18" charset="0"/>
              </a:rPr>
              <a:t>dòng</a:t>
            </a:r>
            <a:r>
              <a:rPr lang="en-US" sz="1900" b="1" i="1" dirty="0">
                <a:latin typeface="Times New Roman" pitchFamily="18" charset="0"/>
                <a:cs typeface="Times New Roman" pitchFamily="18" charset="0"/>
              </a:rPr>
              <a:t> </a:t>
            </a:r>
            <a:r>
              <a:rPr lang="en-US" sz="1900" b="1" i="1" dirty="0" err="1">
                <a:latin typeface="Times New Roman" pitchFamily="18" charset="0"/>
                <a:cs typeface="Times New Roman" pitchFamily="18" charset="0"/>
              </a:rPr>
              <a:t>chảy</a:t>
            </a:r>
            <a:r>
              <a:rPr lang="en-US" sz="1900" b="1" i="1" dirty="0">
                <a:latin typeface="Times New Roman" pitchFamily="18" charset="0"/>
                <a:cs typeface="Times New Roman" pitchFamily="18" charset="0"/>
              </a:rPr>
              <a:t> </a:t>
            </a:r>
            <a:r>
              <a:rPr lang="en-US" sz="1900" b="1" i="1" dirty="0" err="1">
                <a:latin typeface="Times New Roman" pitchFamily="18" charset="0"/>
                <a:cs typeface="Times New Roman" pitchFamily="18" charset="0"/>
              </a:rPr>
              <a:t>tháng</a:t>
            </a:r>
            <a:r>
              <a:rPr lang="en-US" sz="1900" b="1" i="1" dirty="0">
                <a:latin typeface="Times New Roman" pitchFamily="18" charset="0"/>
                <a:cs typeface="Times New Roman" pitchFamily="18" charset="0"/>
              </a:rPr>
              <a:t> </a:t>
            </a:r>
            <a:r>
              <a:rPr lang="en-US" sz="1900" b="1" i="1" dirty="0" smtClean="0">
                <a:latin typeface="Times New Roman" pitchFamily="18" charset="0"/>
                <a:cs typeface="Times New Roman" pitchFamily="18" charset="0"/>
              </a:rPr>
              <a:t>1</a:t>
            </a:r>
            <a:endParaRPr lang="en-US" sz="1900" dirty="0">
              <a:latin typeface="Times New Roman" pitchFamily="18" charset="0"/>
              <a:cs typeface="Times New Roman" pitchFamily="18" charset="0"/>
            </a:endParaRPr>
          </a:p>
        </p:txBody>
      </p:sp>
      <p:sp>
        <p:nvSpPr>
          <p:cNvPr id="3" name="Content Placeholder 2"/>
          <p:cNvSpPr>
            <a:spLocks noGrp="1"/>
          </p:cNvSpPr>
          <p:nvPr>
            <p:ph idx="1"/>
          </p:nvPr>
        </p:nvSpPr>
        <p:spPr>
          <a:xfrm>
            <a:off x="2666778" y="-46026"/>
            <a:ext cx="6207954" cy="504056"/>
          </a:xfrm>
        </p:spPr>
        <p:txBody>
          <a:bodyPr>
            <a:normAutofit fontScale="92500"/>
          </a:bodyPr>
          <a:lstStyle/>
          <a:p>
            <a:pPr lvl="0"/>
            <a:r>
              <a:rPr lang="en-US" sz="1700" i="1" dirty="0" smtClean="0">
                <a:solidFill>
                  <a:schemeClr val="tx1"/>
                </a:solidFill>
                <a:latin typeface="Times New Roman" pitchFamily="18" charset="0"/>
                <a:cs typeface="Times New Roman" pitchFamily="18" charset="0"/>
              </a:rPr>
              <a:t>a) </a:t>
            </a:r>
            <a:r>
              <a:rPr lang="x-none" sz="1700" i="1" dirty="0" smtClean="0">
                <a:solidFill>
                  <a:schemeClr val="tx1"/>
                </a:solidFill>
                <a:latin typeface="Times New Roman" pitchFamily="18" charset="0"/>
                <a:cs typeface="Times New Roman" pitchFamily="18" charset="0"/>
              </a:rPr>
              <a:t>Kết </a:t>
            </a:r>
            <a:r>
              <a:rPr lang="x-none" sz="1700" i="1" dirty="0">
                <a:solidFill>
                  <a:schemeClr val="tx1"/>
                </a:solidFill>
                <a:latin typeface="Times New Roman" pitchFamily="18" charset="0"/>
                <a:cs typeface="Times New Roman" pitchFamily="18" charset="0"/>
              </a:rPr>
              <a:t>quả chế độ dòng chảy khu vực nghiên cứu của kịch bản 01 và </a:t>
            </a:r>
            <a:r>
              <a:rPr lang="x-none" sz="1700" i="1" dirty="0" smtClean="0">
                <a:solidFill>
                  <a:schemeClr val="tx1"/>
                </a:solidFill>
                <a:latin typeface="Times New Roman" pitchFamily="18" charset="0"/>
                <a:cs typeface="Times New Roman" pitchFamily="18" charset="0"/>
              </a:rPr>
              <a:t>02</a:t>
            </a:r>
            <a:endParaRPr lang="en-US" sz="1700" i="1" dirty="0">
              <a:solidFill>
                <a:schemeClr val="tx1"/>
              </a:solidFill>
              <a:latin typeface="Times New Roman" pitchFamily="18" charset="0"/>
              <a:cs typeface="Times New Roman" pitchFamily="18" charset="0"/>
            </a:endParaRPr>
          </a:p>
        </p:txBody>
      </p:sp>
      <p:pic>
        <p:nvPicPr>
          <p:cNvPr id="5" name="Content Placeholder 4"/>
          <p:cNvPicPr>
            <a:picLocks noGrp="1"/>
          </p:cNvPicPr>
          <p:nvPr>
            <p:ph idx="10"/>
          </p:nvPr>
        </p:nvPicPr>
        <p:blipFill>
          <a:blip r:embed="rId2">
            <a:extLst>
              <a:ext uri="{28A0092B-C50C-407E-A947-70E740481C1C}">
                <a14:useLocalDpi xmlns:a14="http://schemas.microsoft.com/office/drawing/2010/main" val="0"/>
              </a:ext>
            </a:extLst>
          </a:blip>
          <a:srcRect/>
          <a:stretch>
            <a:fillRect/>
          </a:stretch>
        </p:blipFill>
        <p:spPr bwMode="auto">
          <a:xfrm>
            <a:off x="467544" y="697507"/>
            <a:ext cx="3168352" cy="2080862"/>
          </a:xfrm>
          <a:prstGeom prst="rect">
            <a:avLst/>
          </a:prstGeom>
          <a:noFill/>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700385"/>
            <a:ext cx="3215036" cy="206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2728564"/>
            <a:ext cx="3168352" cy="20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098" y="2759379"/>
            <a:ext cx="3197348" cy="20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67544" y="426345"/>
            <a:ext cx="3384376" cy="307777"/>
          </a:xfrm>
          <a:prstGeom prst="rect">
            <a:avLst/>
          </a:prstGeom>
        </p:spPr>
        <p:txBody>
          <a:bodyPr wrap="square">
            <a:spAutoFit/>
          </a:bodyPr>
          <a:lstStyle/>
          <a:p>
            <a:r>
              <a:rPr lang="vi-VN" sz="1400" dirty="0">
                <a:latin typeface="+mj-lt"/>
              </a:rPr>
              <a:t>Chế độ dòng chảy khi không có kè mỏ hàn</a:t>
            </a:r>
            <a:endParaRPr lang="en-US" sz="1400" dirty="0">
              <a:latin typeface="+mj-lt"/>
            </a:endParaRPr>
          </a:p>
        </p:txBody>
      </p:sp>
      <p:sp>
        <p:nvSpPr>
          <p:cNvPr id="7" name="Rectangle 6"/>
          <p:cNvSpPr/>
          <p:nvPr/>
        </p:nvSpPr>
        <p:spPr>
          <a:xfrm>
            <a:off x="5364088" y="411510"/>
            <a:ext cx="3345009" cy="307777"/>
          </a:xfrm>
          <a:prstGeom prst="rect">
            <a:avLst/>
          </a:prstGeom>
        </p:spPr>
        <p:txBody>
          <a:bodyPr wrap="square">
            <a:spAutoFit/>
          </a:bodyPr>
          <a:lstStyle/>
          <a:p>
            <a:r>
              <a:rPr lang="vi-VN" sz="1400" dirty="0">
                <a:latin typeface="+mj-lt"/>
              </a:rPr>
              <a:t>Chế độ dòng chảy khi có kè mỏ hàn L1</a:t>
            </a:r>
            <a:endParaRPr lang="en-US" sz="1400" dirty="0">
              <a:latin typeface="+mj-lt"/>
            </a:endParaRPr>
          </a:p>
        </p:txBody>
      </p:sp>
      <p:sp>
        <p:nvSpPr>
          <p:cNvPr id="4" name="Date Placeholder 3"/>
          <p:cNvSpPr>
            <a:spLocks noGrp="1"/>
          </p:cNvSpPr>
          <p:nvPr>
            <p:ph type="dt" sz="half" idx="2"/>
          </p:nvPr>
        </p:nvSpPr>
        <p:spPr/>
        <p:txBody>
          <a:bodyPr/>
          <a:lstStyle/>
          <a:p>
            <a:r>
              <a:rPr lang="en-US" smtClean="0"/>
              <a:t>5/18/2018</a:t>
            </a:r>
            <a:endParaRPr lang="en-US" dirty="0"/>
          </a:p>
        </p:txBody>
      </p:sp>
      <p:sp>
        <p:nvSpPr>
          <p:cNvPr id="8" name="Footer Placeholder 7"/>
          <p:cNvSpPr>
            <a:spLocks noGrp="1"/>
          </p:cNvSpPr>
          <p:nvPr>
            <p:ph type="ftr" sz="quarter" idx="3"/>
          </p:nvPr>
        </p:nvSpPr>
        <p:spPr/>
        <p:txBody>
          <a:bodyPr/>
          <a:lstStyle/>
          <a:p>
            <a:r>
              <a:rPr lang="en-US" smtClean="0"/>
              <a:t>Báo cáo tổng kết nghiên cứu khoa học sinh viên</a:t>
            </a:r>
            <a:endParaRPr lang="en-US" dirty="0"/>
          </a:p>
        </p:txBody>
      </p:sp>
      <p:sp>
        <p:nvSpPr>
          <p:cNvPr id="9" name="Slide Number Placeholder 8"/>
          <p:cNvSpPr>
            <a:spLocks noGrp="1"/>
          </p:cNvSpPr>
          <p:nvPr>
            <p:ph type="sldNum" sz="quarter" idx="4"/>
          </p:nvPr>
        </p:nvSpPr>
        <p:spPr/>
        <p:txBody>
          <a:bodyPr/>
          <a:lstStyle/>
          <a:p>
            <a:fld id="{0F31DC1F-5561-484E-AB46-68C682854F61}" type="slidenum">
              <a:rPr lang="en-US" smtClean="0"/>
              <a:t>28</a:t>
            </a:fld>
            <a:endParaRPr lang="en-US" dirty="0"/>
          </a:p>
        </p:txBody>
      </p:sp>
    </p:spTree>
    <p:extLst>
      <p:ext uri="{BB962C8B-B14F-4D97-AF65-F5344CB8AC3E}">
        <p14:creationId xmlns:p14="http://schemas.microsoft.com/office/powerpoint/2010/main" val="94098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6146"/>
                                        </p:tgtEl>
                                        <p:attrNameLst>
                                          <p:attrName>style.visibility</p:attrName>
                                        </p:attrNameLst>
                                      </p:cBhvr>
                                      <p:to>
                                        <p:strVal val="visible"/>
                                      </p:to>
                                    </p:set>
                                    <p:anim calcmode="lin" valueType="num">
                                      <p:cBhvr>
                                        <p:cTn id="35" dur="500" fill="hold"/>
                                        <p:tgtEl>
                                          <p:spTgt spid="6146"/>
                                        </p:tgtEl>
                                        <p:attrNameLst>
                                          <p:attrName>ppt_w</p:attrName>
                                        </p:attrNameLst>
                                      </p:cBhvr>
                                      <p:tavLst>
                                        <p:tav tm="0">
                                          <p:val>
                                            <p:fltVal val="0"/>
                                          </p:val>
                                        </p:tav>
                                        <p:tav tm="100000">
                                          <p:val>
                                            <p:strVal val="#ppt_w"/>
                                          </p:val>
                                        </p:tav>
                                      </p:tavLst>
                                    </p:anim>
                                    <p:anim calcmode="lin" valueType="num">
                                      <p:cBhvr>
                                        <p:cTn id="36" dur="500" fill="hold"/>
                                        <p:tgtEl>
                                          <p:spTgt spid="6146"/>
                                        </p:tgtEl>
                                        <p:attrNameLst>
                                          <p:attrName>ppt_h</p:attrName>
                                        </p:attrNameLst>
                                      </p:cBhvr>
                                      <p:tavLst>
                                        <p:tav tm="0">
                                          <p:val>
                                            <p:fltVal val="0"/>
                                          </p:val>
                                        </p:tav>
                                        <p:tav tm="100000">
                                          <p:val>
                                            <p:strVal val="#ppt_h"/>
                                          </p:val>
                                        </p:tav>
                                      </p:tavLst>
                                    </p:anim>
                                    <p:animEffect transition="in" filter="fade">
                                      <p:cBhvr>
                                        <p:cTn id="37" dur="500"/>
                                        <p:tgtEl>
                                          <p:spTgt spid="614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6147"/>
                                        </p:tgtEl>
                                        <p:attrNameLst>
                                          <p:attrName>style.visibility</p:attrName>
                                        </p:attrNameLst>
                                      </p:cBhvr>
                                      <p:to>
                                        <p:strVal val="visible"/>
                                      </p:to>
                                    </p:set>
                                    <p:anim calcmode="lin" valueType="num">
                                      <p:cBhvr>
                                        <p:cTn id="42" dur="500" fill="hold"/>
                                        <p:tgtEl>
                                          <p:spTgt spid="6147"/>
                                        </p:tgtEl>
                                        <p:attrNameLst>
                                          <p:attrName>ppt_w</p:attrName>
                                        </p:attrNameLst>
                                      </p:cBhvr>
                                      <p:tavLst>
                                        <p:tav tm="0">
                                          <p:val>
                                            <p:fltVal val="0"/>
                                          </p:val>
                                        </p:tav>
                                        <p:tav tm="100000">
                                          <p:val>
                                            <p:strVal val="#ppt_w"/>
                                          </p:val>
                                        </p:tav>
                                      </p:tavLst>
                                    </p:anim>
                                    <p:anim calcmode="lin" valueType="num">
                                      <p:cBhvr>
                                        <p:cTn id="43" dur="500" fill="hold"/>
                                        <p:tgtEl>
                                          <p:spTgt spid="6147"/>
                                        </p:tgtEl>
                                        <p:attrNameLst>
                                          <p:attrName>ppt_h</p:attrName>
                                        </p:attrNameLst>
                                      </p:cBhvr>
                                      <p:tavLst>
                                        <p:tav tm="0">
                                          <p:val>
                                            <p:fltVal val="0"/>
                                          </p:val>
                                        </p:tav>
                                        <p:tav tm="100000">
                                          <p:val>
                                            <p:strVal val="#ppt_h"/>
                                          </p:val>
                                        </p:tav>
                                      </p:tavLst>
                                    </p:anim>
                                    <p:animEffect transition="in" filter="fade">
                                      <p:cBhvr>
                                        <p:cTn id="44" dur="500"/>
                                        <p:tgtEl>
                                          <p:spTgt spid="6147"/>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6148"/>
                                        </p:tgtEl>
                                        <p:attrNameLst>
                                          <p:attrName>style.visibility</p:attrName>
                                        </p:attrNameLst>
                                      </p:cBhvr>
                                      <p:to>
                                        <p:strVal val="visible"/>
                                      </p:to>
                                    </p:set>
                                    <p:anim calcmode="lin" valueType="num">
                                      <p:cBhvr>
                                        <p:cTn id="49" dur="500" fill="hold"/>
                                        <p:tgtEl>
                                          <p:spTgt spid="6148"/>
                                        </p:tgtEl>
                                        <p:attrNameLst>
                                          <p:attrName>ppt_w</p:attrName>
                                        </p:attrNameLst>
                                      </p:cBhvr>
                                      <p:tavLst>
                                        <p:tav tm="0">
                                          <p:val>
                                            <p:fltVal val="0"/>
                                          </p:val>
                                        </p:tav>
                                        <p:tav tm="100000">
                                          <p:val>
                                            <p:strVal val="#ppt_w"/>
                                          </p:val>
                                        </p:tav>
                                      </p:tavLst>
                                    </p:anim>
                                    <p:anim calcmode="lin" valueType="num">
                                      <p:cBhvr>
                                        <p:cTn id="50" dur="500" fill="hold"/>
                                        <p:tgtEl>
                                          <p:spTgt spid="6148"/>
                                        </p:tgtEl>
                                        <p:attrNameLst>
                                          <p:attrName>ppt_h</p:attrName>
                                        </p:attrNameLst>
                                      </p:cBhvr>
                                      <p:tavLst>
                                        <p:tav tm="0">
                                          <p:val>
                                            <p:fltVal val="0"/>
                                          </p:val>
                                        </p:tav>
                                        <p:tav tm="100000">
                                          <p:val>
                                            <p:strVal val="#ppt_h"/>
                                          </p:val>
                                        </p:tav>
                                      </p:tavLst>
                                    </p:anim>
                                    <p:animEffect transition="in" filter="fade">
                                      <p:cBhvr>
                                        <p:cTn id="51"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728" y="267494"/>
            <a:ext cx="7236296" cy="884466"/>
          </a:xfrm>
        </p:spPr>
        <p:txBody>
          <a:bodyPr>
            <a:normAutofit/>
          </a:bodyPr>
          <a:lstStyle/>
          <a:p>
            <a:pPr lvl="0"/>
            <a:r>
              <a:rPr lang="en-US" altLang="en-US" sz="2400" b="1" i="1" dirty="0" err="1">
                <a:latin typeface="Times New Roman" pitchFamily="18" charset="0"/>
                <a:ea typeface="Times New Roman" pitchFamily="18" charset="0"/>
                <a:cs typeface="Times New Roman" pitchFamily="18" charset="0"/>
              </a:rPr>
              <a:t>Tốc</a:t>
            </a:r>
            <a:r>
              <a:rPr lang="en-US" altLang="en-US" sz="2400" b="1" i="1" dirty="0">
                <a:latin typeface="Times New Roman" pitchFamily="18" charset="0"/>
                <a:ea typeface="Times New Roman" pitchFamily="18" charset="0"/>
                <a:cs typeface="Times New Roman" pitchFamily="18" charset="0"/>
              </a:rPr>
              <a:t> </a:t>
            </a:r>
            <a:r>
              <a:rPr lang="en-US" altLang="en-US" sz="2400" b="1" i="1" dirty="0" err="1">
                <a:latin typeface="Times New Roman" pitchFamily="18" charset="0"/>
                <a:ea typeface="Times New Roman" pitchFamily="18" charset="0"/>
                <a:cs typeface="Times New Roman" pitchFamily="18" charset="0"/>
              </a:rPr>
              <a:t>độ</a:t>
            </a:r>
            <a:r>
              <a:rPr lang="en-US" altLang="en-US" sz="2400" b="1" i="1" dirty="0">
                <a:latin typeface="Times New Roman" pitchFamily="18" charset="0"/>
                <a:ea typeface="Times New Roman" pitchFamily="18" charset="0"/>
                <a:cs typeface="Times New Roman" pitchFamily="18" charset="0"/>
              </a:rPr>
              <a:t> </a:t>
            </a:r>
            <a:r>
              <a:rPr lang="en-US" altLang="en-US" sz="2400" b="1" i="1" dirty="0" err="1">
                <a:latin typeface="Times New Roman" pitchFamily="18" charset="0"/>
                <a:ea typeface="Times New Roman" pitchFamily="18" charset="0"/>
                <a:cs typeface="Times New Roman" pitchFamily="18" charset="0"/>
              </a:rPr>
              <a:t>dòng</a:t>
            </a:r>
            <a:r>
              <a:rPr lang="en-US" altLang="en-US" sz="2400" b="1" i="1" dirty="0">
                <a:latin typeface="Times New Roman" pitchFamily="18" charset="0"/>
                <a:ea typeface="Times New Roman" pitchFamily="18" charset="0"/>
                <a:cs typeface="Times New Roman" pitchFamily="18" charset="0"/>
              </a:rPr>
              <a:t> </a:t>
            </a:r>
            <a:r>
              <a:rPr lang="en-US" altLang="en-US" sz="2400" b="1" i="1" dirty="0" err="1">
                <a:latin typeface="Times New Roman" pitchFamily="18" charset="0"/>
                <a:ea typeface="Times New Roman" pitchFamily="18" charset="0"/>
                <a:cs typeface="Times New Roman" pitchFamily="18" charset="0"/>
              </a:rPr>
              <a:t>chảy</a:t>
            </a:r>
            <a:r>
              <a:rPr lang="en-US" altLang="en-US" sz="2400" b="1" i="1" dirty="0">
                <a:latin typeface="Times New Roman" pitchFamily="18" charset="0"/>
                <a:ea typeface="Times New Roman" pitchFamily="18" charset="0"/>
                <a:cs typeface="Times New Roman" pitchFamily="18" charset="0"/>
              </a:rPr>
              <a:t> </a:t>
            </a:r>
            <a:r>
              <a:rPr lang="en-US" altLang="en-US" sz="2400" b="1" i="1" dirty="0" err="1">
                <a:latin typeface="Times New Roman" pitchFamily="18" charset="0"/>
                <a:ea typeface="Times New Roman" pitchFamily="18" charset="0"/>
                <a:cs typeface="Times New Roman" pitchFamily="18" charset="0"/>
              </a:rPr>
              <a:t>tại</a:t>
            </a:r>
            <a:r>
              <a:rPr lang="en-US" altLang="en-US" sz="2400" b="1" i="1" dirty="0">
                <a:latin typeface="Times New Roman" pitchFamily="18" charset="0"/>
                <a:ea typeface="Times New Roman" pitchFamily="18" charset="0"/>
                <a:cs typeface="Times New Roman" pitchFamily="18" charset="0"/>
              </a:rPr>
              <a:t> </a:t>
            </a:r>
            <a:r>
              <a:rPr lang="en-US" altLang="en-US" sz="2400" b="1" i="1" dirty="0" err="1">
                <a:latin typeface="Times New Roman" pitchFamily="18" charset="0"/>
                <a:ea typeface="Times New Roman" pitchFamily="18" charset="0"/>
                <a:cs typeface="Times New Roman" pitchFamily="18" charset="0"/>
              </a:rPr>
              <a:t>các</a:t>
            </a:r>
            <a:r>
              <a:rPr lang="en-US" altLang="en-US" sz="2400" b="1" i="1" dirty="0">
                <a:latin typeface="Times New Roman" pitchFamily="18" charset="0"/>
                <a:ea typeface="Times New Roman" pitchFamily="18" charset="0"/>
                <a:cs typeface="Times New Roman" pitchFamily="18" charset="0"/>
              </a:rPr>
              <a:t> </a:t>
            </a:r>
            <a:r>
              <a:rPr lang="en-US" altLang="en-US" sz="2400" b="1" i="1" dirty="0" err="1">
                <a:latin typeface="Times New Roman" pitchFamily="18" charset="0"/>
                <a:ea typeface="Times New Roman" pitchFamily="18" charset="0"/>
                <a:cs typeface="Times New Roman" pitchFamily="18" charset="0"/>
              </a:rPr>
              <a:t>điểm</a:t>
            </a:r>
            <a:r>
              <a:rPr lang="en-US" altLang="en-US" sz="2400" b="1" i="1" dirty="0">
                <a:latin typeface="Times New Roman" pitchFamily="18" charset="0"/>
                <a:ea typeface="Times New Roman" pitchFamily="18" charset="0"/>
                <a:cs typeface="Times New Roman" pitchFamily="18" charset="0"/>
              </a:rPr>
              <a:t> </a:t>
            </a:r>
            <a:r>
              <a:rPr lang="en-US" altLang="en-US" sz="2400" b="1" i="1" dirty="0" err="1">
                <a:latin typeface="Times New Roman" pitchFamily="18" charset="0"/>
                <a:ea typeface="Times New Roman" pitchFamily="18" charset="0"/>
                <a:cs typeface="Times New Roman" pitchFamily="18" charset="0"/>
              </a:rPr>
              <a:t>quan</a:t>
            </a:r>
            <a:r>
              <a:rPr lang="en-US" altLang="en-US" sz="2400" b="1" i="1" dirty="0">
                <a:latin typeface="Times New Roman" pitchFamily="18" charset="0"/>
                <a:ea typeface="Times New Roman" pitchFamily="18" charset="0"/>
                <a:cs typeface="Times New Roman" pitchFamily="18" charset="0"/>
              </a:rPr>
              <a:t> </a:t>
            </a:r>
            <a:r>
              <a:rPr lang="en-US" altLang="en-US" sz="2400" b="1" i="1" dirty="0" err="1" smtClean="0">
                <a:latin typeface="Times New Roman" pitchFamily="18" charset="0"/>
                <a:ea typeface="Times New Roman" pitchFamily="18" charset="0"/>
                <a:cs typeface="Times New Roman" pitchFamily="18" charset="0"/>
              </a:rPr>
              <a:t>trắc</a:t>
            </a:r>
            <a:endParaRPr lang="en-US" sz="2400" b="1" dirty="0"/>
          </a:p>
        </p:txBody>
      </p:sp>
      <p:graphicFrame>
        <p:nvGraphicFramePr>
          <p:cNvPr id="7" name="Table 6"/>
          <p:cNvGraphicFramePr>
            <a:graphicFrameLocks noGrp="1"/>
          </p:cNvGraphicFramePr>
          <p:nvPr>
            <p:extLst>
              <p:ext uri="{D42A27DB-BD31-4B8C-83A1-F6EECF244321}">
                <p14:modId xmlns:p14="http://schemas.microsoft.com/office/powerpoint/2010/main" val="3211948624"/>
              </p:ext>
            </p:extLst>
          </p:nvPr>
        </p:nvGraphicFramePr>
        <p:xfrm>
          <a:off x="827582" y="987575"/>
          <a:ext cx="7687767" cy="3240360"/>
        </p:xfrm>
        <a:graphic>
          <a:graphicData uri="http://schemas.openxmlformats.org/drawingml/2006/table">
            <a:tbl>
              <a:tblPr firstRow="1" bandRow="1">
                <a:tableStyleId>{5C22544A-7EE6-4342-B048-85BDC9FD1C3A}</a:tableStyleId>
              </a:tblPr>
              <a:tblGrid>
                <a:gridCol w="1224138"/>
                <a:gridCol w="2376264"/>
                <a:gridCol w="1329797"/>
                <a:gridCol w="1337003"/>
                <a:gridCol w="1420565"/>
              </a:tblGrid>
              <a:tr h="1080120">
                <a:tc>
                  <a:txBody>
                    <a:bodyPr/>
                    <a:lstStyle/>
                    <a:p>
                      <a:pPr algn="ctr"/>
                      <a:r>
                        <a:rPr lang="en-US" sz="2000" dirty="0" err="1" smtClean="0">
                          <a:solidFill>
                            <a:schemeClr val="tx1"/>
                          </a:solidFill>
                          <a:latin typeface="Times New Roman" panose="02020603050405020304" pitchFamily="18" charset="0"/>
                          <a:cs typeface="Times New Roman" panose="02020603050405020304" pitchFamily="18" charset="0"/>
                        </a:rPr>
                        <a:t>Kịch</a:t>
                      </a:r>
                      <a:r>
                        <a:rPr lang="en-US" sz="2000" dirty="0" smtClean="0">
                          <a:solidFill>
                            <a:schemeClr val="tx1"/>
                          </a:solidFill>
                          <a:latin typeface="Times New Roman" panose="02020603050405020304" pitchFamily="18" charset="0"/>
                          <a:cs typeface="Times New Roman" panose="02020603050405020304" pitchFamily="18" charset="0"/>
                        </a:rPr>
                        <a:t> </a:t>
                      </a:r>
                      <a:r>
                        <a:rPr lang="en-US" sz="2000" dirty="0" err="1" smtClean="0">
                          <a:solidFill>
                            <a:schemeClr val="tx1"/>
                          </a:solidFill>
                          <a:latin typeface="Times New Roman" panose="02020603050405020304" pitchFamily="18" charset="0"/>
                          <a:cs typeface="Times New Roman" panose="02020603050405020304" pitchFamily="18" charset="0"/>
                        </a:rPr>
                        <a:t>bản</a:t>
                      </a:r>
                      <a:endParaRPr lang="en-US" sz="20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0" lang="en-US" sz="2000" b="1" kern="1200" dirty="0" err="1" smtClean="0">
                          <a:solidFill>
                            <a:schemeClr val="tx1"/>
                          </a:solidFill>
                          <a:effectLst/>
                          <a:latin typeface="Times New Roman" panose="02020603050405020304" pitchFamily="18" charset="0"/>
                          <a:ea typeface="+mn-ea"/>
                          <a:cs typeface="Times New Roman" panose="02020603050405020304" pitchFamily="18" charset="0"/>
                        </a:rPr>
                        <a:t>Giá</a:t>
                      </a:r>
                      <a:r>
                        <a:rPr kumimoji="0" lang="en-US" sz="2000" b="1" kern="1200" dirty="0" smtClean="0">
                          <a:solidFill>
                            <a:schemeClr val="tx1"/>
                          </a:solidFill>
                          <a:effectLst/>
                          <a:latin typeface="Times New Roman" panose="02020603050405020304" pitchFamily="18" charset="0"/>
                          <a:ea typeface="+mn-ea"/>
                          <a:cs typeface="Times New Roman" panose="02020603050405020304" pitchFamily="18" charset="0"/>
                        </a:rPr>
                        <a:t> </a:t>
                      </a:r>
                      <a:r>
                        <a:rPr kumimoji="0" lang="en-US" sz="2000" b="1" kern="1200" dirty="0" err="1" smtClean="0">
                          <a:solidFill>
                            <a:schemeClr val="tx1"/>
                          </a:solidFill>
                          <a:effectLst/>
                          <a:latin typeface="Times New Roman" panose="02020603050405020304" pitchFamily="18" charset="0"/>
                          <a:ea typeface="+mn-ea"/>
                          <a:cs typeface="Times New Roman" panose="02020603050405020304" pitchFamily="18" charset="0"/>
                        </a:rPr>
                        <a:t>trị</a:t>
                      </a:r>
                      <a:r>
                        <a:rPr kumimoji="0" lang="en-US" sz="2000" b="1" kern="1200" dirty="0" smtClean="0">
                          <a:solidFill>
                            <a:schemeClr val="tx1"/>
                          </a:solidFill>
                          <a:effectLst/>
                          <a:latin typeface="Times New Roman" panose="02020603050405020304" pitchFamily="18" charset="0"/>
                          <a:ea typeface="+mn-ea"/>
                          <a:cs typeface="Times New Roman" panose="02020603050405020304" pitchFamily="18" charset="0"/>
                        </a:rPr>
                        <a:t> </a:t>
                      </a:r>
                      <a:r>
                        <a:rPr kumimoji="0" lang="en-US" sz="2000" b="1" kern="1200" dirty="0" err="1" smtClean="0">
                          <a:solidFill>
                            <a:schemeClr val="tx1"/>
                          </a:solidFill>
                          <a:effectLst/>
                          <a:latin typeface="Times New Roman" panose="02020603050405020304" pitchFamily="18" charset="0"/>
                          <a:ea typeface="+mn-ea"/>
                          <a:cs typeface="Times New Roman" panose="02020603050405020304" pitchFamily="18" charset="0"/>
                        </a:rPr>
                        <a:t>vận</a:t>
                      </a:r>
                      <a:r>
                        <a:rPr kumimoji="0" lang="en-US" sz="2000" b="1" kern="1200" dirty="0" smtClean="0">
                          <a:solidFill>
                            <a:schemeClr val="tx1"/>
                          </a:solidFill>
                          <a:effectLst/>
                          <a:latin typeface="Times New Roman" panose="02020603050405020304" pitchFamily="18" charset="0"/>
                          <a:ea typeface="+mn-ea"/>
                          <a:cs typeface="Times New Roman" panose="02020603050405020304" pitchFamily="18" charset="0"/>
                        </a:rPr>
                        <a:t> </a:t>
                      </a:r>
                      <a:r>
                        <a:rPr kumimoji="0" lang="en-US" sz="2000" b="1" kern="1200" dirty="0" err="1" smtClean="0">
                          <a:solidFill>
                            <a:schemeClr val="tx1"/>
                          </a:solidFill>
                          <a:effectLst/>
                          <a:latin typeface="Times New Roman" panose="02020603050405020304" pitchFamily="18" charset="0"/>
                          <a:ea typeface="+mn-ea"/>
                          <a:cs typeface="Times New Roman" panose="02020603050405020304" pitchFamily="18" charset="0"/>
                        </a:rPr>
                        <a:t>tốc</a:t>
                      </a:r>
                      <a:r>
                        <a:rPr kumimoji="0" lang="en-US" sz="2000" b="1" kern="1200" baseline="0" dirty="0" smtClean="0">
                          <a:solidFill>
                            <a:schemeClr val="tx1"/>
                          </a:solidFill>
                          <a:effectLst/>
                          <a:latin typeface="Times New Roman" panose="02020603050405020304" pitchFamily="18" charset="0"/>
                          <a:ea typeface="+mn-ea"/>
                          <a:cs typeface="Times New Roman" panose="02020603050405020304" pitchFamily="18" charset="0"/>
                        </a:rPr>
                        <a:t> </a:t>
                      </a:r>
                      <a:r>
                        <a:rPr kumimoji="0" lang="en-US" sz="2000" b="1" kern="1200" dirty="0" smtClean="0">
                          <a:solidFill>
                            <a:schemeClr val="tx1"/>
                          </a:solidFill>
                          <a:effectLst/>
                          <a:latin typeface="Times New Roman" panose="02020603050405020304" pitchFamily="18" charset="0"/>
                          <a:ea typeface="+mn-ea"/>
                          <a:cs typeface="Times New Roman" panose="02020603050405020304" pitchFamily="18" charset="0"/>
                        </a:rPr>
                        <a:t>(m/s)</a:t>
                      </a:r>
                      <a:endParaRPr lang="en-US" sz="20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0" lang="en-US" sz="2000" b="1" kern="1200" dirty="0" err="1" smtClean="0">
                          <a:solidFill>
                            <a:schemeClr val="tx1"/>
                          </a:solidFill>
                          <a:effectLst/>
                          <a:latin typeface="Times New Roman" panose="02020603050405020304" pitchFamily="18" charset="0"/>
                          <a:ea typeface="+mn-ea"/>
                          <a:cs typeface="Times New Roman" panose="02020603050405020304" pitchFamily="18" charset="0"/>
                        </a:rPr>
                        <a:t>Điểm</a:t>
                      </a:r>
                      <a:r>
                        <a:rPr kumimoji="0" lang="en-US" sz="2000" b="1" kern="1200" dirty="0" smtClean="0">
                          <a:solidFill>
                            <a:schemeClr val="tx1"/>
                          </a:solidFill>
                          <a:effectLst/>
                          <a:latin typeface="Times New Roman" panose="02020603050405020304" pitchFamily="18" charset="0"/>
                          <a:ea typeface="+mn-ea"/>
                          <a:cs typeface="Times New Roman" panose="02020603050405020304" pitchFamily="18" charset="0"/>
                        </a:rPr>
                        <a:t> P1</a:t>
                      </a:r>
                      <a:endParaRPr lang="en-US" sz="20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0" lang="en-US" sz="2000" b="1" kern="1200" dirty="0" err="1" smtClean="0">
                          <a:solidFill>
                            <a:schemeClr val="tx1"/>
                          </a:solidFill>
                          <a:effectLst/>
                          <a:latin typeface="Times New Roman" panose="02020603050405020304" pitchFamily="18" charset="0"/>
                          <a:ea typeface="+mn-ea"/>
                          <a:cs typeface="Times New Roman" panose="02020603050405020304" pitchFamily="18" charset="0"/>
                        </a:rPr>
                        <a:t>Điểm</a:t>
                      </a:r>
                      <a:r>
                        <a:rPr kumimoji="0" lang="en-US" sz="2000" b="1" kern="1200" dirty="0" smtClean="0">
                          <a:solidFill>
                            <a:schemeClr val="tx1"/>
                          </a:solidFill>
                          <a:effectLst/>
                          <a:latin typeface="Times New Roman" panose="02020603050405020304" pitchFamily="18" charset="0"/>
                          <a:ea typeface="+mn-ea"/>
                          <a:cs typeface="Times New Roman" panose="02020603050405020304" pitchFamily="18" charset="0"/>
                        </a:rPr>
                        <a:t> P1</a:t>
                      </a:r>
                      <a:endParaRPr lang="en-US" sz="20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0" lang="en-US" sz="2000" b="1" kern="1200" dirty="0" err="1" smtClean="0">
                          <a:solidFill>
                            <a:schemeClr val="tx1"/>
                          </a:solidFill>
                          <a:effectLst/>
                          <a:latin typeface="Times New Roman" panose="02020603050405020304" pitchFamily="18" charset="0"/>
                          <a:ea typeface="+mn-ea"/>
                          <a:cs typeface="Times New Roman" panose="02020603050405020304" pitchFamily="18" charset="0"/>
                        </a:rPr>
                        <a:t>Điểm</a:t>
                      </a:r>
                      <a:r>
                        <a:rPr kumimoji="0" lang="en-US" sz="2000" b="1" kern="1200" dirty="0" smtClean="0">
                          <a:solidFill>
                            <a:schemeClr val="tx1"/>
                          </a:solidFill>
                          <a:effectLst/>
                          <a:latin typeface="Times New Roman" panose="02020603050405020304" pitchFamily="18" charset="0"/>
                          <a:ea typeface="+mn-ea"/>
                          <a:cs typeface="Times New Roman" panose="02020603050405020304" pitchFamily="18" charset="0"/>
                        </a:rPr>
                        <a:t> P1</a:t>
                      </a:r>
                      <a:endParaRPr lang="en-US" sz="20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1080120">
                <a:tc>
                  <a:txBody>
                    <a:bodyPr/>
                    <a:lstStyle/>
                    <a:p>
                      <a:pPr algn="ctr"/>
                      <a:r>
                        <a:rPr lang="en-US" sz="2000" dirty="0" smtClean="0">
                          <a:solidFill>
                            <a:schemeClr val="tx1"/>
                          </a:solidFill>
                          <a:latin typeface="Times New Roman" panose="02020603050405020304" pitchFamily="18" charset="0"/>
                          <a:cs typeface="Times New Roman" panose="02020603050405020304" pitchFamily="18" charset="0"/>
                        </a:rPr>
                        <a:t>KB 01</a:t>
                      </a:r>
                      <a:endParaRPr lang="en-US" sz="20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0"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Giá</a:t>
                      </a:r>
                      <a:r>
                        <a:rPr kumimoji="0" lang="en-US" sz="2000" kern="1200" dirty="0" smtClean="0">
                          <a:solidFill>
                            <a:schemeClr val="tx1"/>
                          </a:solidFill>
                          <a:effectLst/>
                          <a:latin typeface="Times New Roman" panose="02020603050405020304" pitchFamily="18" charset="0"/>
                          <a:ea typeface="+mn-ea"/>
                          <a:cs typeface="Times New Roman" panose="02020603050405020304" pitchFamily="18" charset="0"/>
                        </a:rPr>
                        <a:t> </a:t>
                      </a:r>
                      <a:r>
                        <a:rPr kumimoji="0"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trị</a:t>
                      </a:r>
                      <a:r>
                        <a:rPr kumimoji="0" lang="en-US" sz="2000" kern="1200" dirty="0" smtClean="0">
                          <a:solidFill>
                            <a:schemeClr val="tx1"/>
                          </a:solidFill>
                          <a:effectLst/>
                          <a:latin typeface="Times New Roman" panose="02020603050405020304" pitchFamily="18" charset="0"/>
                          <a:ea typeface="+mn-ea"/>
                          <a:cs typeface="Times New Roman" panose="02020603050405020304" pitchFamily="18" charset="0"/>
                        </a:rPr>
                        <a:t> </a:t>
                      </a:r>
                      <a:r>
                        <a:rPr kumimoji="0"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cực</a:t>
                      </a:r>
                      <a:r>
                        <a:rPr kumimoji="0" lang="en-US" sz="2000" kern="1200" dirty="0" smtClean="0">
                          <a:solidFill>
                            <a:schemeClr val="tx1"/>
                          </a:solidFill>
                          <a:effectLst/>
                          <a:latin typeface="Times New Roman" panose="02020603050405020304" pitchFamily="18" charset="0"/>
                          <a:ea typeface="+mn-ea"/>
                          <a:cs typeface="Times New Roman" panose="02020603050405020304" pitchFamily="18" charset="0"/>
                        </a:rPr>
                        <a:t> </a:t>
                      </a:r>
                      <a:r>
                        <a:rPr kumimoji="0"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đại</a:t>
                      </a:r>
                      <a:endParaRPr lang="en-US" sz="20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2000" dirty="0">
                          <a:solidFill>
                            <a:schemeClr val="tx1"/>
                          </a:solidFill>
                          <a:effectLst/>
                          <a:latin typeface="Times New Roman" panose="02020603050405020304" pitchFamily="18" charset="0"/>
                          <a:ea typeface="Times New Roman"/>
                          <a:cs typeface="Times New Roman" panose="02020603050405020304" pitchFamily="18" charset="0"/>
                        </a:rPr>
                        <a:t>0.47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2000" dirty="0">
                          <a:solidFill>
                            <a:schemeClr val="tx1"/>
                          </a:solidFill>
                          <a:effectLst/>
                          <a:latin typeface="Times New Roman" panose="02020603050405020304" pitchFamily="18" charset="0"/>
                          <a:ea typeface="Times New Roman"/>
                          <a:cs typeface="Times New Roman" panose="02020603050405020304" pitchFamily="18" charset="0"/>
                        </a:rPr>
                        <a:t>0.46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2000" dirty="0">
                          <a:solidFill>
                            <a:schemeClr val="tx1"/>
                          </a:solidFill>
                          <a:effectLst/>
                          <a:latin typeface="Times New Roman" panose="02020603050405020304" pitchFamily="18" charset="0"/>
                          <a:ea typeface="Times New Roman"/>
                          <a:cs typeface="Times New Roman" panose="02020603050405020304" pitchFamily="18" charset="0"/>
                        </a:rPr>
                        <a:t>0.45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080120">
                <a:tc>
                  <a:txBody>
                    <a:bodyPr/>
                    <a:lstStyle/>
                    <a:p>
                      <a:pPr algn="ctr"/>
                      <a:r>
                        <a:rPr lang="en-US" sz="2000" dirty="0" smtClean="0">
                          <a:solidFill>
                            <a:schemeClr val="tx1"/>
                          </a:solidFill>
                          <a:latin typeface="Times New Roman" panose="02020603050405020304" pitchFamily="18" charset="0"/>
                          <a:cs typeface="Times New Roman" panose="02020603050405020304" pitchFamily="18" charset="0"/>
                        </a:rPr>
                        <a:t>KB 02</a:t>
                      </a:r>
                      <a:endParaRPr lang="en-US" sz="20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0"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Giá</a:t>
                      </a:r>
                      <a:r>
                        <a:rPr kumimoji="0" lang="en-US" sz="2000" kern="1200" dirty="0" smtClean="0">
                          <a:solidFill>
                            <a:schemeClr val="tx1"/>
                          </a:solidFill>
                          <a:effectLst/>
                          <a:latin typeface="Times New Roman" panose="02020603050405020304" pitchFamily="18" charset="0"/>
                          <a:ea typeface="+mn-ea"/>
                          <a:cs typeface="Times New Roman" panose="02020603050405020304" pitchFamily="18" charset="0"/>
                        </a:rPr>
                        <a:t> </a:t>
                      </a:r>
                      <a:r>
                        <a:rPr kumimoji="0"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trị</a:t>
                      </a:r>
                      <a:r>
                        <a:rPr kumimoji="0" lang="en-US" sz="2000" kern="1200" dirty="0" smtClean="0">
                          <a:solidFill>
                            <a:schemeClr val="tx1"/>
                          </a:solidFill>
                          <a:effectLst/>
                          <a:latin typeface="Times New Roman" panose="02020603050405020304" pitchFamily="18" charset="0"/>
                          <a:ea typeface="+mn-ea"/>
                          <a:cs typeface="Times New Roman" panose="02020603050405020304" pitchFamily="18" charset="0"/>
                        </a:rPr>
                        <a:t> </a:t>
                      </a:r>
                      <a:r>
                        <a:rPr kumimoji="0"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cực</a:t>
                      </a:r>
                      <a:r>
                        <a:rPr kumimoji="0" lang="en-US" sz="2000" kern="1200" dirty="0" smtClean="0">
                          <a:solidFill>
                            <a:schemeClr val="tx1"/>
                          </a:solidFill>
                          <a:effectLst/>
                          <a:latin typeface="Times New Roman" panose="02020603050405020304" pitchFamily="18" charset="0"/>
                          <a:ea typeface="+mn-ea"/>
                          <a:cs typeface="Times New Roman" panose="02020603050405020304" pitchFamily="18" charset="0"/>
                        </a:rPr>
                        <a:t> </a:t>
                      </a:r>
                      <a:r>
                        <a:rPr kumimoji="0" lang="en-US" sz="2000" kern="1200" dirty="0" err="1" smtClean="0">
                          <a:solidFill>
                            <a:schemeClr val="tx1"/>
                          </a:solidFill>
                          <a:effectLst/>
                          <a:latin typeface="Times New Roman" panose="02020603050405020304" pitchFamily="18" charset="0"/>
                          <a:ea typeface="+mn-ea"/>
                          <a:cs typeface="Times New Roman" panose="02020603050405020304" pitchFamily="18" charset="0"/>
                        </a:rPr>
                        <a:t>đại</a:t>
                      </a:r>
                      <a:endParaRPr lang="en-US" sz="20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2000">
                          <a:solidFill>
                            <a:schemeClr val="tx1"/>
                          </a:solidFill>
                          <a:effectLst/>
                          <a:latin typeface="Times New Roman" panose="02020603050405020304" pitchFamily="18" charset="0"/>
                          <a:ea typeface="Times New Roman"/>
                          <a:cs typeface="Times New Roman" panose="02020603050405020304" pitchFamily="18" charset="0"/>
                        </a:rPr>
                        <a:t>0.01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2000" dirty="0">
                          <a:solidFill>
                            <a:schemeClr val="tx1"/>
                          </a:solidFill>
                          <a:effectLst/>
                          <a:latin typeface="Times New Roman" panose="02020603050405020304" pitchFamily="18" charset="0"/>
                          <a:ea typeface="Times New Roman"/>
                          <a:cs typeface="Times New Roman" panose="02020603050405020304" pitchFamily="18" charset="0"/>
                        </a:rPr>
                        <a:t>0.02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2000" dirty="0">
                          <a:solidFill>
                            <a:schemeClr val="tx1"/>
                          </a:solidFill>
                          <a:effectLst/>
                          <a:latin typeface="Times New Roman" panose="02020603050405020304" pitchFamily="18" charset="0"/>
                          <a:ea typeface="Times New Roman"/>
                          <a:cs typeface="Times New Roman" panose="02020603050405020304" pitchFamily="18" charset="0"/>
                        </a:rPr>
                        <a:t>0.06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Date Placeholder 2"/>
          <p:cNvSpPr>
            <a:spLocks noGrp="1"/>
          </p:cNvSpPr>
          <p:nvPr>
            <p:ph type="dt" sz="half" idx="2"/>
          </p:nvPr>
        </p:nvSpPr>
        <p:spPr/>
        <p:txBody>
          <a:bodyPr/>
          <a:lstStyle/>
          <a:p>
            <a:r>
              <a:rPr lang="en-US" smtClean="0"/>
              <a:t>5/18/2018</a:t>
            </a:r>
            <a:endParaRPr lang="en-US" dirty="0"/>
          </a:p>
        </p:txBody>
      </p:sp>
      <p:sp>
        <p:nvSpPr>
          <p:cNvPr id="4" name="Footer Placeholder 3"/>
          <p:cNvSpPr>
            <a:spLocks noGrp="1"/>
          </p:cNvSpPr>
          <p:nvPr>
            <p:ph type="ftr" sz="quarter" idx="3"/>
          </p:nvPr>
        </p:nvSpPr>
        <p:spPr/>
        <p:txBody>
          <a:bodyPr/>
          <a:lstStyle/>
          <a:p>
            <a:r>
              <a:rPr lang="en-US" smtClean="0"/>
              <a:t>Báo cáo tổng kết nghiên cứu khoa học sinh viên</a:t>
            </a:r>
            <a:endParaRPr lang="en-US" dirty="0"/>
          </a:p>
        </p:txBody>
      </p:sp>
      <p:sp>
        <p:nvSpPr>
          <p:cNvPr id="5" name="Slide Number Placeholder 4"/>
          <p:cNvSpPr>
            <a:spLocks noGrp="1"/>
          </p:cNvSpPr>
          <p:nvPr>
            <p:ph type="sldNum" sz="quarter" idx="4"/>
          </p:nvPr>
        </p:nvSpPr>
        <p:spPr/>
        <p:txBody>
          <a:bodyPr/>
          <a:lstStyle/>
          <a:p>
            <a:fld id="{0F31DC1F-5561-484E-AB46-68C682854F61}" type="slidenum">
              <a:rPr lang="en-US" smtClean="0"/>
              <a:t>29</a:t>
            </a:fld>
            <a:endParaRPr lang="en-US" dirty="0"/>
          </a:p>
        </p:txBody>
      </p:sp>
    </p:spTree>
    <p:extLst>
      <p:ext uri="{BB962C8B-B14F-4D97-AF65-F5344CB8AC3E}">
        <p14:creationId xmlns:p14="http://schemas.microsoft.com/office/powerpoint/2010/main" val="387469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923"/>
            <a:ext cx="9144000" cy="884466"/>
          </a:xfrm>
        </p:spPr>
        <p:txBody>
          <a:bodyPr>
            <a:normAutofit/>
          </a:bodyPr>
          <a:lstStyle/>
          <a:p>
            <a:r>
              <a:rPr lang="en-US" sz="3200" b="1" dirty="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1. ĐẶT </a:t>
            </a:r>
            <a:r>
              <a:rPr lang="en-US" sz="3200" b="1" dirty="0">
                <a:latin typeface="Times New Roman" panose="02020603050405020304" pitchFamily="18" charset="0"/>
                <a:cs typeface="Times New Roman" panose="02020603050405020304" pitchFamily="18" charset="0"/>
              </a:rPr>
              <a:t>VẤN ĐỀ </a:t>
            </a:r>
          </a:p>
        </p:txBody>
      </p:sp>
      <p:sp useBgFill="1">
        <p:nvSpPr>
          <p:cNvPr id="2" name="Content Placeholder 1"/>
          <p:cNvSpPr>
            <a:spLocks noGrp="1"/>
          </p:cNvSpPr>
          <p:nvPr>
            <p:ph idx="1"/>
          </p:nvPr>
        </p:nvSpPr>
        <p:spPr>
          <a:xfrm>
            <a:off x="467544" y="675065"/>
            <a:ext cx="8496944" cy="460648"/>
          </a:xfrm>
        </p:spPr>
        <p:txBody>
          <a:bodyPr/>
          <a:lstStyle/>
          <a:p>
            <a:r>
              <a:rPr lang="en-US" b="1" i="1" dirty="0" smtClean="0">
                <a:latin typeface="Times New Roman" panose="02020603050405020304" pitchFamily="18" charset="0"/>
                <a:cs typeface="Times New Roman" panose="02020603050405020304" pitchFamily="18" charset="0"/>
              </a:rPr>
              <a:t>TÍNH </a:t>
            </a:r>
            <a:r>
              <a:rPr lang="en-US" b="1" i="1" dirty="0">
                <a:latin typeface="Times New Roman" panose="02020603050405020304" pitchFamily="18" charset="0"/>
                <a:cs typeface="Times New Roman" panose="02020603050405020304" pitchFamily="18" charset="0"/>
              </a:rPr>
              <a:t>CẤP THIẾT CỦA ĐỀ TÀI</a:t>
            </a:r>
          </a:p>
        </p:txBody>
      </p:sp>
      <p:sp>
        <p:nvSpPr>
          <p:cNvPr id="5" name="Content Placeholder 4"/>
          <p:cNvSpPr>
            <a:spLocks noGrp="1"/>
          </p:cNvSpPr>
          <p:nvPr>
            <p:ph idx="10"/>
          </p:nvPr>
        </p:nvSpPr>
        <p:spPr>
          <a:xfrm>
            <a:off x="107504" y="1059582"/>
            <a:ext cx="8558608" cy="3653985"/>
          </a:xfrm>
        </p:spPr>
        <p:txBody>
          <a:bodyPr>
            <a:normAutofit/>
          </a:bodyPr>
          <a:lstStyle/>
          <a:p>
            <a:pPr lvl="0" algn="just">
              <a:lnSpc>
                <a:spcPct val="100000"/>
              </a:lnSpc>
            </a:pPr>
            <a:r>
              <a:rPr lang="en-US" sz="1800" dirty="0" smtClean="0">
                <a:latin typeface="Times New Roman" pitchFamily="18" charset="0"/>
                <a:cs typeface="Times New Roman" pitchFamily="18" charset="0"/>
              </a:rPr>
              <a:t>- 	</a:t>
            </a:r>
            <a:r>
              <a:rPr lang="vi-VN" sz="1800" dirty="0" smtClean="0">
                <a:latin typeface="Times New Roman" pitchFamily="18" charset="0"/>
                <a:cs typeface="Times New Roman" pitchFamily="18" charset="0"/>
              </a:rPr>
              <a:t>Chỉ </a:t>
            </a:r>
            <a:r>
              <a:rPr lang="vi-VN" sz="1800" dirty="0">
                <a:latin typeface="Times New Roman" pitchFamily="18" charset="0"/>
                <a:cs typeface="Times New Roman" pitchFamily="18" charset="0"/>
              </a:rPr>
              <a:t>trong vòng gần 10 năm lại đây, Hội An đã mất gần 200m do biển lấn sâu vào đất liền. Mặc dù Quảng Nam đã phối hợp với các cơ kinh doanh tại khu vực này đã này đã tự bỏ ra  nhiề</a:t>
            </a:r>
            <a:r>
              <a:rPr lang="en-US" sz="1800" dirty="0">
                <a:latin typeface="Times New Roman" pitchFamily="18" charset="0"/>
                <a:cs typeface="Times New Roman" pitchFamily="18" charset="0"/>
              </a:rPr>
              <a:t>u</a:t>
            </a:r>
            <a:r>
              <a:rPr lang="vi-VN" sz="1800" dirty="0">
                <a:latin typeface="Times New Roman" pitchFamily="18" charset="0"/>
                <a:cs typeface="Times New Roman" pitchFamily="18" charset="0"/>
              </a:rPr>
              <a:t> tỷ đồng để xây kè nhưng vẫn không có kết quả. quan chức năng triển khai một số giải pháp để bảo vệ bờ biển, nhưng biển vẫn càng ngày càng ăn sâu làm hư hại nhiều hạng mục công trình, tác động tiêu cực đến các khu nghỉ dưỡng ven biển</a:t>
            </a:r>
            <a:r>
              <a:rPr lang="vi-VN" sz="1800" dirty="0" smtClean="0">
                <a:latin typeface="Times New Roman" pitchFamily="18" charset="0"/>
                <a:cs typeface="Times New Roman" pitchFamily="18" charset="0"/>
              </a:rPr>
              <a:t>...Tháng </a:t>
            </a:r>
            <a:r>
              <a:rPr lang="vi-VN" sz="1800" dirty="0">
                <a:latin typeface="Times New Roman" pitchFamily="18" charset="0"/>
                <a:cs typeface="Times New Roman" pitchFamily="18" charset="0"/>
              </a:rPr>
              <a:t>10/2014 bờ biển Cửa Đại lại tiếp  </a:t>
            </a:r>
            <a:r>
              <a:rPr lang="en-US" sz="1800" dirty="0">
                <a:latin typeface="Times New Roman" pitchFamily="18" charset="0"/>
                <a:cs typeface="Times New Roman" pitchFamily="18" charset="0"/>
              </a:rPr>
              <a:t>t</a:t>
            </a:r>
            <a:r>
              <a:rPr lang="vi-VN" sz="1800" dirty="0">
                <a:latin typeface="Times New Roman" pitchFamily="18" charset="0"/>
                <a:cs typeface="Times New Roman" pitchFamily="18" charset="0"/>
              </a:rPr>
              <a:t>ục bị lấn sâu vào 30m</a:t>
            </a:r>
            <a:r>
              <a:rPr lang="en-US" sz="1800" dirty="0">
                <a:latin typeface="Times New Roman" pitchFamily="18" charset="0"/>
                <a:cs typeface="Times New Roman" pitchFamily="18" charset="0"/>
              </a:rPr>
              <a:t>.</a:t>
            </a:r>
          </a:p>
          <a:p>
            <a:pPr lvl="0" algn="just">
              <a:lnSpc>
                <a:spcPct val="100000"/>
              </a:lnSpc>
            </a:pPr>
            <a:r>
              <a:rPr lang="en-US" sz="1800" dirty="0" smtClean="0">
                <a:latin typeface="Times New Roman" pitchFamily="18" charset="0"/>
                <a:cs typeface="Times New Roman" pitchFamily="18" charset="0"/>
              </a:rPr>
              <a:t>-	N</a:t>
            </a:r>
            <a:r>
              <a:rPr lang="vi-VN" sz="1800" dirty="0">
                <a:latin typeface="Times New Roman" pitchFamily="18" charset="0"/>
                <a:cs typeface="Times New Roman" pitchFamily="18" charset="0"/>
              </a:rPr>
              <a:t>guồn tài nguyên thiên nhiên bị ảnh hưởng nghiêm trọng, nhất là vùng ven biển và đầm phá. Hơn nữa việc biến đổi khí hậu và nước biển dâng cao có ảnh hưởng trực tiếp đến các khu vực đầm phá, và người dân xung quanh.</a:t>
            </a:r>
            <a:endParaRPr lang="en-US" sz="1800" dirty="0">
              <a:latin typeface="Times New Roman" pitchFamily="18" charset="0"/>
              <a:cs typeface="Times New Roman" pitchFamily="18" charset="0"/>
            </a:endParaRPr>
          </a:p>
          <a:p>
            <a:pPr lvl="0" algn="just">
              <a:lnSpc>
                <a:spcPct val="100000"/>
              </a:lnSpc>
            </a:pPr>
            <a:r>
              <a:rPr lang="en-US" sz="1800" dirty="0" smtClean="0">
                <a:latin typeface="Times New Roman" pitchFamily="18" charset="0"/>
                <a:cs typeface="Times New Roman" pitchFamily="18" charset="0"/>
              </a:rPr>
              <a:t>-	</a:t>
            </a:r>
            <a:r>
              <a:rPr lang="vi-VN" sz="1800" dirty="0" smtClean="0">
                <a:latin typeface="Times New Roman" pitchFamily="18" charset="0"/>
                <a:cs typeface="Times New Roman" pitchFamily="18" charset="0"/>
              </a:rPr>
              <a:t>Có </a:t>
            </a:r>
            <a:r>
              <a:rPr lang="vi-VN" sz="1800" dirty="0">
                <a:latin typeface="Times New Roman" pitchFamily="18" charset="0"/>
                <a:cs typeface="Times New Roman" pitchFamily="18" charset="0"/>
              </a:rPr>
              <a:t>nhiều hội thảo về đề án lần lượt được đưa ra và đề xuất được một số biện pháp nhằm bảo vệ đường bờ biển, tuy nhiên chưa có đánh giá cụ thể nào về tác động của từng giải pháp, trong đó có kè mỏ hàn.</a:t>
            </a:r>
            <a:endParaRPr lang="en-US" sz="1800" dirty="0">
              <a:latin typeface="Times New Roman" pitchFamily="18" charset="0"/>
              <a:cs typeface="Times New Roman" pitchFamily="18" charset="0"/>
            </a:endParaRPr>
          </a:p>
        </p:txBody>
      </p:sp>
      <p:sp>
        <p:nvSpPr>
          <p:cNvPr id="4" name="Date Placeholder 3"/>
          <p:cNvSpPr>
            <a:spLocks noGrp="1"/>
          </p:cNvSpPr>
          <p:nvPr>
            <p:ph type="dt" sz="half" idx="2"/>
          </p:nvPr>
        </p:nvSpPr>
        <p:spPr/>
        <p:txBody>
          <a:bodyPr/>
          <a:lstStyle/>
          <a:p>
            <a:r>
              <a:rPr lang="en-US" smtClean="0"/>
              <a:t>5/18/2018</a:t>
            </a:r>
            <a:endParaRPr lang="en-US" dirty="0"/>
          </a:p>
        </p:txBody>
      </p:sp>
      <p:sp>
        <p:nvSpPr>
          <p:cNvPr id="6" name="Footer Placeholder 5"/>
          <p:cNvSpPr>
            <a:spLocks noGrp="1"/>
          </p:cNvSpPr>
          <p:nvPr>
            <p:ph type="ftr" sz="quarter" idx="3"/>
          </p:nvPr>
        </p:nvSpPr>
        <p:spPr/>
        <p:txBody>
          <a:bodyPr/>
          <a:lstStyle/>
          <a:p>
            <a:r>
              <a:rPr lang="en-US" smtClean="0"/>
              <a:t>Báo cáo tổng kết nghiên cứu khoa học sinh viên</a:t>
            </a:r>
            <a:endParaRPr lang="en-US" dirty="0"/>
          </a:p>
        </p:txBody>
      </p:sp>
      <p:sp>
        <p:nvSpPr>
          <p:cNvPr id="7" name="Slide Number Placeholder 6"/>
          <p:cNvSpPr>
            <a:spLocks noGrp="1"/>
          </p:cNvSpPr>
          <p:nvPr>
            <p:ph type="sldNum" sz="quarter" idx="4"/>
          </p:nvPr>
        </p:nvSpPr>
        <p:spPr/>
        <p:txBody>
          <a:bodyPr/>
          <a:lstStyle/>
          <a:p>
            <a:fld id="{0F31DC1F-5561-484E-AB46-68C682854F61}" type="slidenum">
              <a:rPr lang="en-US" smtClean="0"/>
              <a:t>3</a:t>
            </a:fld>
            <a:endParaRPr lang="en-US" dirty="0"/>
          </a:p>
        </p:txBody>
      </p:sp>
    </p:spTree>
    <p:extLst>
      <p:ext uri="{BB962C8B-B14F-4D97-AF65-F5344CB8AC3E}">
        <p14:creationId xmlns:p14="http://schemas.microsoft.com/office/powerpoint/2010/main" val="209059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2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539" y="110469"/>
            <a:ext cx="6912768" cy="460648"/>
          </a:xfrm>
        </p:spPr>
        <p:txBody>
          <a:bodyPr/>
          <a:lstStyle/>
          <a:p>
            <a:r>
              <a:rPr lang="en-US" b="1" i="1" dirty="0" err="1">
                <a:solidFill>
                  <a:schemeClr val="tx1"/>
                </a:solidFill>
                <a:latin typeface="Times New Roman" pitchFamily="18" charset="0"/>
                <a:cs typeface="Times New Roman" pitchFamily="18" charset="0"/>
              </a:rPr>
              <a:t>Kết</a:t>
            </a:r>
            <a:r>
              <a:rPr lang="en-US" b="1" i="1" dirty="0">
                <a:solidFill>
                  <a:schemeClr val="tx1"/>
                </a:solidFill>
                <a:latin typeface="Times New Roman" pitchFamily="18" charset="0"/>
                <a:cs typeface="Times New Roman" pitchFamily="18" charset="0"/>
              </a:rPr>
              <a:t> </a:t>
            </a:r>
            <a:r>
              <a:rPr lang="en-US" b="1" i="1" dirty="0" err="1">
                <a:solidFill>
                  <a:schemeClr val="tx1"/>
                </a:solidFill>
                <a:latin typeface="Times New Roman" pitchFamily="18" charset="0"/>
                <a:cs typeface="Times New Roman" pitchFamily="18" charset="0"/>
              </a:rPr>
              <a:t>quả</a:t>
            </a:r>
            <a:r>
              <a:rPr lang="en-US" b="1" i="1" dirty="0">
                <a:solidFill>
                  <a:schemeClr val="tx1"/>
                </a:solidFill>
                <a:latin typeface="Times New Roman" pitchFamily="18" charset="0"/>
                <a:cs typeface="Times New Roman" pitchFamily="18" charset="0"/>
              </a:rPr>
              <a:t> </a:t>
            </a:r>
            <a:r>
              <a:rPr lang="en-US" b="1" i="1" dirty="0" err="1">
                <a:solidFill>
                  <a:schemeClr val="tx1"/>
                </a:solidFill>
                <a:latin typeface="Times New Roman" pitchFamily="18" charset="0"/>
                <a:cs typeface="Times New Roman" pitchFamily="18" charset="0"/>
              </a:rPr>
              <a:t>dòng</a:t>
            </a:r>
            <a:r>
              <a:rPr lang="en-US" b="1" i="1" dirty="0">
                <a:solidFill>
                  <a:schemeClr val="tx1"/>
                </a:solidFill>
                <a:latin typeface="Times New Roman" pitchFamily="18" charset="0"/>
                <a:cs typeface="Times New Roman" pitchFamily="18" charset="0"/>
              </a:rPr>
              <a:t> </a:t>
            </a:r>
            <a:r>
              <a:rPr lang="en-US" b="1" i="1" dirty="0" err="1">
                <a:solidFill>
                  <a:schemeClr val="tx1"/>
                </a:solidFill>
                <a:latin typeface="Times New Roman" pitchFamily="18" charset="0"/>
                <a:cs typeface="Times New Roman" pitchFamily="18" charset="0"/>
              </a:rPr>
              <a:t>chảy</a:t>
            </a:r>
            <a:r>
              <a:rPr lang="en-US" b="1" i="1" dirty="0">
                <a:solidFill>
                  <a:schemeClr val="tx1"/>
                </a:solidFill>
                <a:latin typeface="Times New Roman" pitchFamily="18" charset="0"/>
                <a:cs typeface="Times New Roman" pitchFamily="18" charset="0"/>
              </a:rPr>
              <a:t> </a:t>
            </a:r>
            <a:r>
              <a:rPr lang="en-US" b="1" i="1" dirty="0" err="1">
                <a:solidFill>
                  <a:schemeClr val="tx1"/>
                </a:solidFill>
                <a:latin typeface="Times New Roman" pitchFamily="18" charset="0"/>
                <a:cs typeface="Times New Roman" pitchFamily="18" charset="0"/>
              </a:rPr>
              <a:t>tháng</a:t>
            </a:r>
            <a:r>
              <a:rPr lang="en-US" b="1" i="1" dirty="0">
                <a:solidFill>
                  <a:schemeClr val="tx1"/>
                </a:solidFill>
                <a:latin typeface="Times New Roman" pitchFamily="18" charset="0"/>
                <a:cs typeface="Times New Roman" pitchFamily="18" charset="0"/>
              </a:rPr>
              <a:t> </a:t>
            </a:r>
            <a:r>
              <a:rPr lang="en-US" b="1" i="1" dirty="0" smtClean="0">
                <a:solidFill>
                  <a:schemeClr val="tx1"/>
                </a:solidFill>
                <a:latin typeface="Times New Roman" pitchFamily="18" charset="0"/>
                <a:cs typeface="Times New Roman" pitchFamily="18" charset="0"/>
              </a:rPr>
              <a:t>1 </a:t>
            </a:r>
            <a:r>
              <a:rPr lang="en-US" b="1" i="1" dirty="0" err="1" smtClean="0">
                <a:solidFill>
                  <a:schemeClr val="tx1"/>
                </a:solidFill>
                <a:latin typeface="Times New Roman" pitchFamily="18" charset="0"/>
                <a:cs typeface="Times New Roman" pitchFamily="18" charset="0"/>
              </a:rPr>
              <a:t>khi</a:t>
            </a:r>
            <a:r>
              <a:rPr lang="en-US" b="1" i="1" dirty="0">
                <a:solidFill>
                  <a:schemeClr val="tx1"/>
                </a:solidFill>
                <a:latin typeface="Times New Roman" pitchFamily="18" charset="0"/>
                <a:cs typeface="Times New Roman" pitchFamily="18" charset="0"/>
              </a:rPr>
              <a:t> </a:t>
            </a:r>
            <a:r>
              <a:rPr lang="en-US" b="1" i="1" dirty="0" err="1" smtClean="0">
                <a:solidFill>
                  <a:schemeClr val="tx1"/>
                </a:solidFill>
                <a:latin typeface="Times New Roman" pitchFamily="18" charset="0"/>
                <a:cs typeface="Times New Roman" pitchFamily="18" charset="0"/>
              </a:rPr>
              <a:t>có</a:t>
            </a:r>
            <a:r>
              <a:rPr lang="en-US" b="1" i="1" dirty="0">
                <a:solidFill>
                  <a:schemeClr val="tx1"/>
                </a:solidFill>
                <a:latin typeface="Times New Roman" pitchFamily="18" charset="0"/>
                <a:cs typeface="Times New Roman" pitchFamily="18" charset="0"/>
              </a:rPr>
              <a:t> </a:t>
            </a:r>
            <a:r>
              <a:rPr lang="en-US" b="1" i="1" dirty="0" err="1" smtClean="0">
                <a:solidFill>
                  <a:schemeClr val="tx1"/>
                </a:solidFill>
                <a:latin typeface="Times New Roman" pitchFamily="18" charset="0"/>
                <a:cs typeface="Times New Roman" pitchFamily="18" charset="0"/>
              </a:rPr>
              <a:t>kè</a:t>
            </a:r>
            <a:r>
              <a:rPr lang="en-US" b="1" i="1" dirty="0" smtClean="0">
                <a:solidFill>
                  <a:schemeClr val="tx1"/>
                </a:solidFill>
                <a:latin typeface="Times New Roman" pitchFamily="18" charset="0"/>
                <a:cs typeface="Times New Roman" pitchFamily="18" charset="0"/>
              </a:rPr>
              <a:t> L1</a:t>
            </a:r>
            <a:endParaRPr lang="en-US" dirty="0">
              <a:solidFill>
                <a:schemeClr val="tx1"/>
              </a:solidFill>
            </a:endParaRPr>
          </a:p>
        </p:txBody>
      </p:sp>
      <p:sp>
        <p:nvSpPr>
          <p:cNvPr id="4" name="Content Placeholder 3"/>
          <p:cNvSpPr>
            <a:spLocks noGrp="1"/>
          </p:cNvSpPr>
          <p:nvPr>
            <p:ph idx="10"/>
          </p:nvPr>
        </p:nvSpPr>
        <p:spPr>
          <a:xfrm>
            <a:off x="450454" y="699542"/>
            <a:ext cx="8064896" cy="3744416"/>
          </a:xfrm>
        </p:spPr>
        <p:txBody>
          <a:bodyPr>
            <a:noAutofit/>
          </a:bodyPr>
          <a:lstStyle/>
          <a:p>
            <a:pPr algn="just">
              <a:lnSpc>
                <a:spcPct val="120000"/>
              </a:lnSpc>
            </a:pPr>
            <a:r>
              <a:rPr lang="en-US" sz="1800" dirty="0" smtClean="0">
                <a:solidFill>
                  <a:schemeClr val="tx1"/>
                </a:solidFill>
                <a:latin typeface="Times New Roman" pitchFamily="18" charset="0"/>
                <a:cs typeface="Times New Roman" pitchFamily="18" charset="0"/>
              </a:rPr>
              <a:t>- </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Tại</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khu</a:t>
            </a:r>
            <a:r>
              <a:rPr lang="en-US" sz="1800" dirty="0" smtClean="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vực</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nghiên</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cứu</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vào</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thời</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kỳ</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gió</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mùa</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Đông</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Bắc</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dòng</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chảy</a:t>
            </a: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có</a:t>
            </a:r>
            <a:r>
              <a:rPr lang="en-US" sz="1800" dirty="0" smtClean="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hướng</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dịch</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chuyển</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từ</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phía</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bắc</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xuống</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phía</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nam</a:t>
            </a:r>
            <a:r>
              <a:rPr lang="en-US" sz="1800" dirty="0">
                <a:solidFill>
                  <a:schemeClr val="tx1"/>
                </a:solidFill>
                <a:latin typeface="Times New Roman" pitchFamily="18" charset="0"/>
                <a:cs typeface="Times New Roman" pitchFamily="18" charset="0"/>
              </a:rPr>
              <a:t>.</a:t>
            </a:r>
          </a:p>
          <a:p>
            <a:pPr algn="just">
              <a:lnSpc>
                <a:spcPct val="120000"/>
              </a:lnSpc>
            </a:pP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Tốc</a:t>
            </a:r>
            <a:r>
              <a:rPr lang="en-US" sz="1800" dirty="0" smtClean="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độ</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dòng</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chảy</a:t>
            </a:r>
            <a:r>
              <a:rPr lang="en-US" sz="1800" dirty="0">
                <a:solidFill>
                  <a:schemeClr val="tx1"/>
                </a:solidFill>
                <a:latin typeface="Times New Roman" pitchFamily="18" charset="0"/>
                <a:cs typeface="Times New Roman" pitchFamily="18" charset="0"/>
              </a:rPr>
              <a:t> ở </a:t>
            </a:r>
            <a:r>
              <a:rPr lang="en-US" sz="1800" dirty="0" err="1">
                <a:solidFill>
                  <a:schemeClr val="tx1"/>
                </a:solidFill>
                <a:latin typeface="Times New Roman" pitchFamily="18" charset="0"/>
                <a:cs typeface="Times New Roman" pitchFamily="18" charset="0"/>
              </a:rPr>
              <a:t>khu</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vực</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ven</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bờ</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biển</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có</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xu</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hướng</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giảm</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sau</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khi</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đưa</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kè</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mỏ</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tại</a:t>
            </a:r>
            <a:r>
              <a:rPr lang="en-US" sz="1800" dirty="0" smtClean="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các</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điểm</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mô</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phỏng</a:t>
            </a:r>
            <a:r>
              <a:rPr lang="en-US" sz="1800" dirty="0" smtClean="0">
                <a:solidFill>
                  <a:schemeClr val="tx1"/>
                </a:solidFill>
                <a:latin typeface="Times New Roman" pitchFamily="18" charset="0"/>
                <a:cs typeface="Times New Roman" pitchFamily="18" charset="0"/>
              </a:rPr>
              <a:t> P1</a:t>
            </a:r>
            <a:r>
              <a:rPr lang="en-US" sz="1800" dirty="0">
                <a:solidFill>
                  <a:schemeClr val="tx1"/>
                </a:solidFill>
                <a:latin typeface="Times New Roman" pitchFamily="18" charset="0"/>
                <a:cs typeface="Times New Roman" pitchFamily="18" charset="0"/>
              </a:rPr>
              <a:t>; P2; P3 </a:t>
            </a:r>
            <a:r>
              <a:rPr lang="en-US" sz="1800" dirty="0" err="1">
                <a:solidFill>
                  <a:schemeClr val="tx1"/>
                </a:solidFill>
                <a:latin typeface="Times New Roman" pitchFamily="18" charset="0"/>
                <a:cs typeface="Times New Roman" pitchFamily="18" charset="0"/>
              </a:rPr>
              <a:t>tốc</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độ</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dòng</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chảy</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lớn</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nhất</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là</a:t>
            </a:r>
            <a:r>
              <a:rPr lang="en-US" sz="1800" dirty="0">
                <a:solidFill>
                  <a:schemeClr val="tx1"/>
                </a:solidFill>
                <a:latin typeface="Times New Roman" pitchFamily="18" charset="0"/>
                <a:cs typeface="Times New Roman" pitchFamily="18" charset="0"/>
              </a:rPr>
              <a:t> </a:t>
            </a:r>
            <a:r>
              <a:rPr lang="en-US" sz="1800" dirty="0" smtClean="0">
                <a:solidFill>
                  <a:schemeClr val="tx1"/>
                </a:solidFill>
                <a:latin typeface="Times New Roman" pitchFamily="18" charset="0"/>
                <a:cs typeface="Times New Roman" pitchFamily="18" charset="0"/>
              </a:rPr>
              <a:t>0.01; 0.02; 0.06 m/s,  </a:t>
            </a:r>
            <a:r>
              <a:rPr lang="en-US" sz="1800" dirty="0" err="1">
                <a:solidFill>
                  <a:schemeClr val="tx1"/>
                </a:solidFill>
                <a:latin typeface="Times New Roman" pitchFamily="18" charset="0"/>
                <a:cs typeface="Times New Roman" pitchFamily="18" charset="0"/>
              </a:rPr>
              <a:t>khi</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chưa</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có</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kè</a:t>
            </a:r>
            <a:r>
              <a:rPr lang="en-US" sz="1800" dirty="0" smtClean="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v</a:t>
            </a:r>
            <a:r>
              <a:rPr lang="en-US" sz="1800" dirty="0" err="1" smtClean="0">
                <a:solidFill>
                  <a:schemeClr val="tx1"/>
                </a:solidFill>
                <a:latin typeface="Times New Roman" pitchFamily="18" charset="0"/>
                <a:cs typeface="Times New Roman" pitchFamily="18" charset="0"/>
              </a:rPr>
              <a:t>ận</a:t>
            </a:r>
            <a:r>
              <a:rPr lang="en-US" sz="1800" dirty="0" smtClean="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tốc</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dòng</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chảy</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lớn</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nhất</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tại</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các</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điểm</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là</a:t>
            </a:r>
            <a:r>
              <a:rPr lang="en-US" sz="1800" dirty="0" smtClean="0">
                <a:solidFill>
                  <a:schemeClr val="tx1"/>
                </a:solidFill>
                <a:latin typeface="Times New Roman" pitchFamily="18" charset="0"/>
                <a:cs typeface="Times New Roman" pitchFamily="18" charset="0"/>
              </a:rPr>
              <a:t> 0.47; 0.46; 0.45 </a:t>
            </a:r>
            <a:r>
              <a:rPr lang="en-US" sz="1800" dirty="0">
                <a:solidFill>
                  <a:schemeClr val="tx1"/>
                </a:solidFill>
                <a:latin typeface="Times New Roman" pitchFamily="18" charset="0"/>
                <a:cs typeface="Times New Roman" pitchFamily="18" charset="0"/>
              </a:rPr>
              <a:t>m/s.</a:t>
            </a:r>
          </a:p>
          <a:p>
            <a:pPr algn="just">
              <a:lnSpc>
                <a:spcPct val="120000"/>
              </a:lnSpc>
            </a:pP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Vận</a:t>
            </a:r>
            <a:r>
              <a:rPr lang="en-US" sz="1800" dirty="0" smtClean="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tốc</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dòng</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chảy</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có</a:t>
            </a:r>
            <a:r>
              <a:rPr lang="en-US" sz="1800" dirty="0" smtClean="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sự</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thay</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đổi</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theo</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từng</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thời</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kỳ</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vào</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thời</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kỳ</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gió</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mùa</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Đông</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Bắc</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vận</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tốc</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dòng</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chảy</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nhỏ</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hơn</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vận</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tốc</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dòng</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chảy</a:t>
            </a:r>
            <a:r>
              <a:rPr lang="en-US" sz="1800" dirty="0">
                <a:solidFill>
                  <a:schemeClr val="tx1"/>
                </a:solidFill>
                <a:latin typeface="Times New Roman" pitchFamily="18" charset="0"/>
                <a:cs typeface="Times New Roman" pitchFamily="18" charset="0"/>
              </a:rPr>
              <a:t> ở </a:t>
            </a:r>
            <a:r>
              <a:rPr lang="en-US" sz="1800" dirty="0" err="1">
                <a:solidFill>
                  <a:schemeClr val="tx1"/>
                </a:solidFill>
                <a:latin typeface="Times New Roman" pitchFamily="18" charset="0"/>
                <a:cs typeface="Times New Roman" pitchFamily="18" charset="0"/>
              </a:rPr>
              <a:t>thời</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kỳ</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gió</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mùa</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Tây</a:t>
            </a:r>
            <a:r>
              <a:rPr lang="en-US" sz="1800" dirty="0">
                <a:solidFill>
                  <a:schemeClr val="tx1"/>
                </a:solidFill>
                <a:latin typeface="Times New Roman" pitchFamily="18" charset="0"/>
                <a:cs typeface="Times New Roman" pitchFamily="18" charset="0"/>
              </a:rPr>
              <a:t> Nam.</a:t>
            </a:r>
          </a:p>
          <a:p>
            <a:pPr algn="just">
              <a:lnSpc>
                <a:spcPct val="120000"/>
              </a:lnSpc>
            </a:pPr>
            <a:r>
              <a:rPr lang="en-US" sz="1800" dirty="0" smtClean="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Quá</a:t>
            </a:r>
            <a:r>
              <a:rPr lang="en-US" sz="1800" dirty="0" smtClean="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trình</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bồi</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tụ</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bùn</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cát</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tại</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các</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kè</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mỏ</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hàn</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được</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phân</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bố</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tập</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trung</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tại</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phía</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bên</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trái</a:t>
            </a:r>
            <a:r>
              <a:rPr lang="en-US" sz="1800" dirty="0">
                <a:solidFill>
                  <a:schemeClr val="tx1"/>
                </a:solidFill>
                <a:latin typeface="Times New Roman" pitchFamily="18" charset="0"/>
                <a:cs typeface="Times New Roman" pitchFamily="18" charset="0"/>
              </a:rPr>
              <a:t> </a:t>
            </a:r>
            <a:r>
              <a:rPr lang="en-US" sz="1800" dirty="0" err="1">
                <a:solidFill>
                  <a:schemeClr val="tx1"/>
                </a:solidFill>
                <a:latin typeface="Times New Roman" pitchFamily="18" charset="0"/>
                <a:cs typeface="Times New Roman" pitchFamily="18" charset="0"/>
              </a:rPr>
              <a:t>của</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kè</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vì</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quá</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trình</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vận</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chuyển</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bùn</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cát</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cùng</a:t>
            </a:r>
            <a:r>
              <a:rPr lang="en-US" sz="1800" dirty="0" smtClean="0">
                <a:solidFill>
                  <a:schemeClr val="tx1"/>
                </a:solidFill>
                <a:latin typeface="Times New Roman" pitchFamily="18" charset="0"/>
                <a:cs typeface="Times New Roman" pitchFamily="18" charset="0"/>
              </a:rPr>
              <a:t> h</a:t>
            </a:r>
            <a:r>
              <a:rPr lang="vi-VN" sz="1800" dirty="0" smtClean="0">
                <a:solidFill>
                  <a:schemeClr val="tx1"/>
                </a:solidFill>
                <a:latin typeface="Times New Roman" pitchFamily="18" charset="0"/>
                <a:cs typeface="Times New Roman" pitchFamily="18" charset="0"/>
              </a:rPr>
              <a:t>ướng</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với</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dòng</a:t>
            </a:r>
            <a:r>
              <a:rPr lang="en-US" sz="1800" dirty="0">
                <a:solidFill>
                  <a:schemeClr val="tx1"/>
                </a:solidFill>
                <a:latin typeface="Times New Roman" pitchFamily="18" charset="0"/>
                <a:cs typeface="Times New Roman" pitchFamily="18" charset="0"/>
              </a:rPr>
              <a:t> </a:t>
            </a:r>
            <a:r>
              <a:rPr lang="en-US" sz="1800" dirty="0" err="1" smtClean="0">
                <a:solidFill>
                  <a:schemeClr val="tx1"/>
                </a:solidFill>
                <a:latin typeface="Times New Roman" pitchFamily="18" charset="0"/>
                <a:cs typeface="Times New Roman" pitchFamily="18" charset="0"/>
              </a:rPr>
              <a:t>chảy</a:t>
            </a:r>
            <a:r>
              <a:rPr lang="en-US" sz="1800" dirty="0" smtClean="0">
                <a:solidFill>
                  <a:schemeClr val="tx1"/>
                </a:solidFill>
                <a:latin typeface="Times New Roman" pitchFamily="18" charset="0"/>
                <a:cs typeface="Times New Roman" pitchFamily="18" charset="0"/>
              </a:rPr>
              <a:t>.</a:t>
            </a:r>
            <a:endParaRPr lang="en-US" sz="1800" dirty="0">
              <a:solidFill>
                <a:schemeClr val="tx1"/>
              </a:solidFill>
              <a:latin typeface="Times New Roman" pitchFamily="18" charset="0"/>
              <a:cs typeface="Times New Roman" pitchFamily="18" charset="0"/>
            </a:endParaRPr>
          </a:p>
        </p:txBody>
      </p:sp>
      <p:sp>
        <p:nvSpPr>
          <p:cNvPr id="2" name="Date Placeholder 1"/>
          <p:cNvSpPr>
            <a:spLocks noGrp="1"/>
          </p:cNvSpPr>
          <p:nvPr>
            <p:ph type="dt" sz="half" idx="2"/>
          </p:nvPr>
        </p:nvSpPr>
        <p:spPr/>
        <p:txBody>
          <a:bodyPr/>
          <a:lstStyle/>
          <a:p>
            <a:r>
              <a:rPr lang="en-US" smtClean="0"/>
              <a:t>5/18/2018</a:t>
            </a:r>
            <a:endParaRPr lang="en-US" dirty="0"/>
          </a:p>
        </p:txBody>
      </p:sp>
      <p:sp>
        <p:nvSpPr>
          <p:cNvPr id="5" name="Footer Placeholder 4"/>
          <p:cNvSpPr>
            <a:spLocks noGrp="1"/>
          </p:cNvSpPr>
          <p:nvPr>
            <p:ph type="ftr" sz="quarter" idx="3"/>
          </p:nvPr>
        </p:nvSpPr>
        <p:spPr/>
        <p:txBody>
          <a:bodyPr/>
          <a:lstStyle/>
          <a:p>
            <a:r>
              <a:rPr lang="en-US" smtClean="0"/>
              <a:t>Báo cáo tổng kết nghiên cứu khoa học sinh viên</a:t>
            </a:r>
            <a:endParaRPr lang="en-US" dirty="0"/>
          </a:p>
        </p:txBody>
      </p:sp>
      <p:sp>
        <p:nvSpPr>
          <p:cNvPr id="6" name="Slide Number Placeholder 5"/>
          <p:cNvSpPr>
            <a:spLocks noGrp="1"/>
          </p:cNvSpPr>
          <p:nvPr>
            <p:ph type="sldNum" sz="quarter" idx="4"/>
          </p:nvPr>
        </p:nvSpPr>
        <p:spPr/>
        <p:txBody>
          <a:bodyPr/>
          <a:lstStyle/>
          <a:p>
            <a:fld id="{0F31DC1F-5561-484E-AB46-68C682854F61}" type="slidenum">
              <a:rPr lang="en-US" smtClean="0"/>
              <a:t>30</a:t>
            </a:fld>
            <a:endParaRPr lang="en-US" dirty="0"/>
          </a:p>
        </p:txBody>
      </p:sp>
    </p:spTree>
    <p:extLst>
      <p:ext uri="{BB962C8B-B14F-4D97-AF65-F5344CB8AC3E}">
        <p14:creationId xmlns:p14="http://schemas.microsoft.com/office/powerpoint/2010/main" val="29718758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892480" cy="555526"/>
          </a:xfrm>
        </p:spPr>
        <p:txBody>
          <a:bodyPr>
            <a:normAutofit/>
          </a:bodyPr>
          <a:lstStyle/>
          <a:p>
            <a:pPr lvl="0"/>
            <a:r>
              <a:rPr lang="en-US" sz="1800" b="1" i="1" dirty="0" smtClean="0">
                <a:latin typeface="Times New Roman" pitchFamily="18" charset="0"/>
                <a:cs typeface="Times New Roman" pitchFamily="18" charset="0"/>
              </a:rPr>
              <a:t>b) </a:t>
            </a:r>
            <a:r>
              <a:rPr lang="x-none" sz="1800" b="1" i="1" smtClean="0">
                <a:latin typeface="Times New Roman" pitchFamily="18" charset="0"/>
                <a:cs typeface="Times New Roman" pitchFamily="18" charset="0"/>
              </a:rPr>
              <a:t>Kết </a:t>
            </a:r>
            <a:r>
              <a:rPr lang="x-none" sz="1800" b="1" i="1">
                <a:latin typeface="Times New Roman" pitchFamily="18" charset="0"/>
                <a:cs typeface="Times New Roman" pitchFamily="18" charset="0"/>
              </a:rPr>
              <a:t>quả chế độ dòng chảy khu vực nghiên cứu của kịch bản 01 và </a:t>
            </a:r>
            <a:r>
              <a:rPr lang="x-none" sz="1800" b="1" i="1" smtClean="0">
                <a:latin typeface="Times New Roman" pitchFamily="18" charset="0"/>
                <a:cs typeface="Times New Roman" pitchFamily="18" charset="0"/>
              </a:rPr>
              <a:t>03</a:t>
            </a:r>
            <a:endParaRPr lang="en-US" sz="1800" dirty="0">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328" y="870301"/>
            <a:ext cx="2952328" cy="1920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540" y="874327"/>
            <a:ext cx="3222699" cy="192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078" y="2726991"/>
            <a:ext cx="2976577" cy="2040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6540" y="2734649"/>
            <a:ext cx="3222699" cy="203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59319" y="410665"/>
            <a:ext cx="3024336" cy="523220"/>
          </a:xfrm>
          <a:prstGeom prst="rect">
            <a:avLst/>
          </a:prstGeom>
        </p:spPr>
        <p:txBody>
          <a:bodyPr wrap="square">
            <a:spAutoFit/>
          </a:bodyPr>
          <a:lstStyle/>
          <a:p>
            <a:r>
              <a:rPr lang="vi-VN" sz="1400" dirty="0">
                <a:latin typeface="+mj-lt"/>
              </a:rPr>
              <a:t>Chế độ dòng chảy khi có kè mỏ hàn L2 </a:t>
            </a:r>
            <a:r>
              <a:rPr lang="vi-VN" sz="1400" dirty="0" smtClean="0">
                <a:latin typeface="+mj-lt"/>
              </a:rPr>
              <a:t>tại</a:t>
            </a:r>
            <a:r>
              <a:rPr lang="en-US" sz="1400" dirty="0">
                <a:latin typeface="+mj-lt"/>
              </a:rPr>
              <a:t> </a:t>
            </a:r>
            <a:r>
              <a:rPr lang="vi-VN" sz="1400" dirty="0" smtClean="0">
                <a:latin typeface="+mj-lt"/>
              </a:rPr>
              <a:t>khu </a:t>
            </a:r>
            <a:r>
              <a:rPr lang="vi-VN" sz="1400" dirty="0">
                <a:latin typeface="+mj-lt"/>
              </a:rPr>
              <a:t>vực ven bờ</a:t>
            </a:r>
            <a:endParaRPr lang="en-US" sz="1400" dirty="0">
              <a:latin typeface="+mj-lt"/>
            </a:endParaRPr>
          </a:p>
        </p:txBody>
      </p:sp>
      <p:sp>
        <p:nvSpPr>
          <p:cNvPr id="6" name="Rectangle 5"/>
          <p:cNvSpPr/>
          <p:nvPr/>
        </p:nvSpPr>
        <p:spPr>
          <a:xfrm>
            <a:off x="5364089" y="410665"/>
            <a:ext cx="3222699" cy="523220"/>
          </a:xfrm>
          <a:prstGeom prst="rect">
            <a:avLst/>
          </a:prstGeom>
        </p:spPr>
        <p:txBody>
          <a:bodyPr wrap="square">
            <a:spAutoFit/>
          </a:bodyPr>
          <a:lstStyle/>
          <a:p>
            <a:r>
              <a:rPr lang="vi-VN" sz="1400" dirty="0">
                <a:latin typeface="+mj-lt"/>
              </a:rPr>
              <a:t>Chế độ dòng chảy khi có kè mỏ hàn L3 tại </a:t>
            </a:r>
            <a:r>
              <a:rPr lang="vi-VN" sz="1400" dirty="0" smtClean="0">
                <a:latin typeface="+mj-lt"/>
              </a:rPr>
              <a:t>khu </a:t>
            </a:r>
            <a:r>
              <a:rPr lang="vi-VN" sz="1400" dirty="0">
                <a:latin typeface="+mj-lt"/>
              </a:rPr>
              <a:t>vực ven bờ</a:t>
            </a:r>
            <a:endParaRPr lang="en-US" sz="1400" dirty="0">
              <a:latin typeface="+mj-lt"/>
            </a:endParaRPr>
          </a:p>
        </p:txBody>
      </p:sp>
      <p:sp>
        <p:nvSpPr>
          <p:cNvPr id="3" name="Date Placeholder 2"/>
          <p:cNvSpPr>
            <a:spLocks noGrp="1"/>
          </p:cNvSpPr>
          <p:nvPr>
            <p:ph type="dt" sz="half" idx="2"/>
          </p:nvPr>
        </p:nvSpPr>
        <p:spPr/>
        <p:txBody>
          <a:bodyPr/>
          <a:lstStyle/>
          <a:p>
            <a:r>
              <a:rPr lang="en-US" smtClean="0"/>
              <a:t>5/18/2018</a:t>
            </a:r>
            <a:endParaRPr lang="en-US" dirty="0"/>
          </a:p>
        </p:txBody>
      </p:sp>
      <p:sp>
        <p:nvSpPr>
          <p:cNvPr id="4" name="Footer Placeholder 3"/>
          <p:cNvSpPr>
            <a:spLocks noGrp="1"/>
          </p:cNvSpPr>
          <p:nvPr>
            <p:ph type="ftr" sz="quarter" idx="3"/>
          </p:nvPr>
        </p:nvSpPr>
        <p:spPr/>
        <p:txBody>
          <a:bodyPr/>
          <a:lstStyle/>
          <a:p>
            <a:r>
              <a:rPr lang="en-US" smtClean="0"/>
              <a:t>Báo cáo tổng kết nghiên cứu khoa học sinh viên</a:t>
            </a:r>
            <a:endParaRPr lang="en-US" dirty="0"/>
          </a:p>
        </p:txBody>
      </p:sp>
      <p:sp>
        <p:nvSpPr>
          <p:cNvPr id="7" name="Slide Number Placeholder 6"/>
          <p:cNvSpPr>
            <a:spLocks noGrp="1"/>
          </p:cNvSpPr>
          <p:nvPr>
            <p:ph type="sldNum" sz="quarter" idx="4"/>
          </p:nvPr>
        </p:nvSpPr>
        <p:spPr/>
        <p:txBody>
          <a:bodyPr/>
          <a:lstStyle/>
          <a:p>
            <a:fld id="{0F31DC1F-5561-484E-AB46-68C682854F61}" type="slidenum">
              <a:rPr lang="en-US" smtClean="0"/>
              <a:t>31</a:t>
            </a:fld>
            <a:endParaRPr lang="en-US" dirty="0"/>
          </a:p>
        </p:txBody>
      </p:sp>
    </p:spTree>
    <p:extLst>
      <p:ext uri="{BB962C8B-B14F-4D97-AF65-F5344CB8AC3E}">
        <p14:creationId xmlns:p14="http://schemas.microsoft.com/office/powerpoint/2010/main" val="320806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8194"/>
                                        </p:tgtEl>
                                      </p:cBhvr>
                                    </p:animEffect>
                                    <p:animScale>
                                      <p:cBhvr>
                                        <p:cTn id="10" dur="250" autoRev="1" fill="hold"/>
                                        <p:tgtEl>
                                          <p:spTgt spid="8194"/>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8196"/>
                                        </p:tgtEl>
                                      </p:cBhvr>
                                    </p:animEffect>
                                    <p:animScale>
                                      <p:cBhvr>
                                        <p:cTn id="13" dur="250" autoRev="1" fill="hold"/>
                                        <p:tgtEl>
                                          <p:spTgt spid="8196"/>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32" presetClass="emph" presetSubtype="0" fill="hold" grpId="0" nodeType="clickEffect">
                                  <p:stCondLst>
                                    <p:cond delay="0"/>
                                  </p:stCondLst>
                                  <p:childTnLst>
                                    <p:animRot by="120000">
                                      <p:cBhvr>
                                        <p:cTn id="17" dur="100" fill="hold">
                                          <p:stCondLst>
                                            <p:cond delay="0"/>
                                          </p:stCondLst>
                                        </p:cTn>
                                        <p:tgtEl>
                                          <p:spTgt spid="6"/>
                                        </p:tgtEl>
                                        <p:attrNameLst>
                                          <p:attrName>r</p:attrName>
                                        </p:attrNameLst>
                                      </p:cBhvr>
                                    </p:animRot>
                                    <p:animRot by="-240000">
                                      <p:cBhvr>
                                        <p:cTn id="18" dur="200" fill="hold">
                                          <p:stCondLst>
                                            <p:cond delay="200"/>
                                          </p:stCondLst>
                                        </p:cTn>
                                        <p:tgtEl>
                                          <p:spTgt spid="6"/>
                                        </p:tgtEl>
                                        <p:attrNameLst>
                                          <p:attrName>r</p:attrName>
                                        </p:attrNameLst>
                                      </p:cBhvr>
                                    </p:animRot>
                                    <p:animRot by="240000">
                                      <p:cBhvr>
                                        <p:cTn id="19" dur="200" fill="hold">
                                          <p:stCondLst>
                                            <p:cond delay="400"/>
                                          </p:stCondLst>
                                        </p:cTn>
                                        <p:tgtEl>
                                          <p:spTgt spid="6"/>
                                        </p:tgtEl>
                                        <p:attrNameLst>
                                          <p:attrName>r</p:attrName>
                                        </p:attrNameLst>
                                      </p:cBhvr>
                                    </p:animRot>
                                    <p:animRot by="-240000">
                                      <p:cBhvr>
                                        <p:cTn id="20" dur="200" fill="hold">
                                          <p:stCondLst>
                                            <p:cond delay="600"/>
                                          </p:stCondLst>
                                        </p:cTn>
                                        <p:tgtEl>
                                          <p:spTgt spid="6"/>
                                        </p:tgtEl>
                                        <p:attrNameLst>
                                          <p:attrName>r</p:attrName>
                                        </p:attrNameLst>
                                      </p:cBhvr>
                                    </p:animRot>
                                    <p:animRot by="120000">
                                      <p:cBhvr>
                                        <p:cTn id="21" dur="200" fill="hold">
                                          <p:stCondLst>
                                            <p:cond delay="800"/>
                                          </p:stCondLst>
                                        </p:cTn>
                                        <p:tgtEl>
                                          <p:spTgt spid="6"/>
                                        </p:tgtEl>
                                        <p:attrNameLst>
                                          <p:attrName>r</p:attrName>
                                        </p:attrNameLst>
                                      </p:cBhvr>
                                    </p:animRot>
                                  </p:childTnLst>
                                </p:cTn>
                              </p:par>
                              <p:par>
                                <p:cTn id="22" presetID="32" presetClass="emph" presetSubtype="0" fill="hold" nodeType="withEffect">
                                  <p:stCondLst>
                                    <p:cond delay="0"/>
                                  </p:stCondLst>
                                  <p:childTnLst>
                                    <p:animRot by="120000">
                                      <p:cBhvr>
                                        <p:cTn id="23" dur="100" fill="hold">
                                          <p:stCondLst>
                                            <p:cond delay="0"/>
                                          </p:stCondLst>
                                        </p:cTn>
                                        <p:tgtEl>
                                          <p:spTgt spid="8195"/>
                                        </p:tgtEl>
                                        <p:attrNameLst>
                                          <p:attrName>r</p:attrName>
                                        </p:attrNameLst>
                                      </p:cBhvr>
                                    </p:animRot>
                                    <p:animRot by="-240000">
                                      <p:cBhvr>
                                        <p:cTn id="24" dur="200" fill="hold">
                                          <p:stCondLst>
                                            <p:cond delay="200"/>
                                          </p:stCondLst>
                                        </p:cTn>
                                        <p:tgtEl>
                                          <p:spTgt spid="8195"/>
                                        </p:tgtEl>
                                        <p:attrNameLst>
                                          <p:attrName>r</p:attrName>
                                        </p:attrNameLst>
                                      </p:cBhvr>
                                    </p:animRot>
                                    <p:animRot by="240000">
                                      <p:cBhvr>
                                        <p:cTn id="25" dur="200" fill="hold">
                                          <p:stCondLst>
                                            <p:cond delay="400"/>
                                          </p:stCondLst>
                                        </p:cTn>
                                        <p:tgtEl>
                                          <p:spTgt spid="8195"/>
                                        </p:tgtEl>
                                        <p:attrNameLst>
                                          <p:attrName>r</p:attrName>
                                        </p:attrNameLst>
                                      </p:cBhvr>
                                    </p:animRot>
                                    <p:animRot by="-240000">
                                      <p:cBhvr>
                                        <p:cTn id="26" dur="200" fill="hold">
                                          <p:stCondLst>
                                            <p:cond delay="600"/>
                                          </p:stCondLst>
                                        </p:cTn>
                                        <p:tgtEl>
                                          <p:spTgt spid="8195"/>
                                        </p:tgtEl>
                                        <p:attrNameLst>
                                          <p:attrName>r</p:attrName>
                                        </p:attrNameLst>
                                      </p:cBhvr>
                                    </p:animRot>
                                    <p:animRot by="120000">
                                      <p:cBhvr>
                                        <p:cTn id="27" dur="200" fill="hold">
                                          <p:stCondLst>
                                            <p:cond delay="800"/>
                                          </p:stCondLst>
                                        </p:cTn>
                                        <p:tgtEl>
                                          <p:spTgt spid="8195"/>
                                        </p:tgtEl>
                                        <p:attrNameLst>
                                          <p:attrName>r</p:attrName>
                                        </p:attrNameLst>
                                      </p:cBhvr>
                                    </p:animRot>
                                  </p:childTnLst>
                                </p:cTn>
                              </p:par>
                              <p:par>
                                <p:cTn id="28" presetID="32" presetClass="emph" presetSubtype="0" fill="hold" nodeType="withEffect">
                                  <p:stCondLst>
                                    <p:cond delay="0"/>
                                  </p:stCondLst>
                                  <p:childTnLst>
                                    <p:animRot by="120000">
                                      <p:cBhvr>
                                        <p:cTn id="29" dur="100" fill="hold">
                                          <p:stCondLst>
                                            <p:cond delay="0"/>
                                          </p:stCondLst>
                                        </p:cTn>
                                        <p:tgtEl>
                                          <p:spTgt spid="8197"/>
                                        </p:tgtEl>
                                        <p:attrNameLst>
                                          <p:attrName>r</p:attrName>
                                        </p:attrNameLst>
                                      </p:cBhvr>
                                    </p:animRot>
                                    <p:animRot by="-240000">
                                      <p:cBhvr>
                                        <p:cTn id="30" dur="200" fill="hold">
                                          <p:stCondLst>
                                            <p:cond delay="200"/>
                                          </p:stCondLst>
                                        </p:cTn>
                                        <p:tgtEl>
                                          <p:spTgt spid="8197"/>
                                        </p:tgtEl>
                                        <p:attrNameLst>
                                          <p:attrName>r</p:attrName>
                                        </p:attrNameLst>
                                      </p:cBhvr>
                                    </p:animRot>
                                    <p:animRot by="240000">
                                      <p:cBhvr>
                                        <p:cTn id="31" dur="200" fill="hold">
                                          <p:stCondLst>
                                            <p:cond delay="400"/>
                                          </p:stCondLst>
                                        </p:cTn>
                                        <p:tgtEl>
                                          <p:spTgt spid="8197"/>
                                        </p:tgtEl>
                                        <p:attrNameLst>
                                          <p:attrName>r</p:attrName>
                                        </p:attrNameLst>
                                      </p:cBhvr>
                                    </p:animRot>
                                    <p:animRot by="-240000">
                                      <p:cBhvr>
                                        <p:cTn id="32" dur="200" fill="hold">
                                          <p:stCondLst>
                                            <p:cond delay="600"/>
                                          </p:stCondLst>
                                        </p:cTn>
                                        <p:tgtEl>
                                          <p:spTgt spid="8197"/>
                                        </p:tgtEl>
                                        <p:attrNameLst>
                                          <p:attrName>r</p:attrName>
                                        </p:attrNameLst>
                                      </p:cBhvr>
                                    </p:animRot>
                                    <p:animRot by="120000">
                                      <p:cBhvr>
                                        <p:cTn id="33" dur="200" fill="hold">
                                          <p:stCondLst>
                                            <p:cond delay="800"/>
                                          </p:stCondLst>
                                        </p:cTn>
                                        <p:tgtEl>
                                          <p:spTgt spid="819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5293" y="555526"/>
            <a:ext cx="6912768" cy="460648"/>
          </a:xfrm>
        </p:spPr>
        <p:txBody>
          <a:bodyPr/>
          <a:lstStyle/>
          <a:p>
            <a:pPr algn="ctr"/>
            <a:r>
              <a:rPr lang="en-US" altLang="en-US" b="1" i="1" dirty="0" err="1">
                <a:latin typeface="Times New Roman" pitchFamily="18" charset="0"/>
                <a:ea typeface="Times New Roman" pitchFamily="18" charset="0"/>
                <a:cs typeface="Times New Roman" pitchFamily="18" charset="0"/>
              </a:rPr>
              <a:t>Tốc</a:t>
            </a:r>
            <a:r>
              <a:rPr lang="en-US" altLang="en-US" b="1" i="1" dirty="0">
                <a:latin typeface="Times New Roman" pitchFamily="18" charset="0"/>
                <a:ea typeface="Times New Roman" pitchFamily="18" charset="0"/>
                <a:cs typeface="Times New Roman" pitchFamily="18" charset="0"/>
              </a:rPr>
              <a:t> </a:t>
            </a:r>
            <a:r>
              <a:rPr lang="en-US" altLang="en-US" b="1" i="1" dirty="0" err="1">
                <a:latin typeface="Times New Roman" pitchFamily="18" charset="0"/>
                <a:ea typeface="Times New Roman" pitchFamily="18" charset="0"/>
                <a:cs typeface="Times New Roman" pitchFamily="18" charset="0"/>
              </a:rPr>
              <a:t>độ</a:t>
            </a:r>
            <a:r>
              <a:rPr lang="en-US" altLang="en-US" b="1" i="1" dirty="0">
                <a:latin typeface="Times New Roman" pitchFamily="18" charset="0"/>
                <a:ea typeface="Times New Roman" pitchFamily="18" charset="0"/>
                <a:cs typeface="Times New Roman" pitchFamily="18" charset="0"/>
              </a:rPr>
              <a:t> </a:t>
            </a:r>
            <a:r>
              <a:rPr lang="en-US" altLang="en-US" b="1" i="1" dirty="0" err="1">
                <a:latin typeface="Times New Roman" pitchFamily="18" charset="0"/>
                <a:ea typeface="Times New Roman" pitchFamily="18" charset="0"/>
                <a:cs typeface="Times New Roman" pitchFamily="18" charset="0"/>
              </a:rPr>
              <a:t>dòng</a:t>
            </a:r>
            <a:r>
              <a:rPr lang="en-US" altLang="en-US" b="1" i="1" dirty="0">
                <a:latin typeface="Times New Roman" pitchFamily="18" charset="0"/>
                <a:ea typeface="Times New Roman" pitchFamily="18" charset="0"/>
                <a:cs typeface="Times New Roman" pitchFamily="18" charset="0"/>
              </a:rPr>
              <a:t> </a:t>
            </a:r>
            <a:r>
              <a:rPr lang="en-US" altLang="en-US" b="1" i="1" dirty="0" err="1">
                <a:latin typeface="Times New Roman" pitchFamily="18" charset="0"/>
                <a:ea typeface="Times New Roman" pitchFamily="18" charset="0"/>
                <a:cs typeface="Times New Roman" pitchFamily="18" charset="0"/>
              </a:rPr>
              <a:t>chảy</a:t>
            </a:r>
            <a:r>
              <a:rPr lang="en-US" altLang="en-US" b="1" i="1" dirty="0">
                <a:latin typeface="Times New Roman" pitchFamily="18" charset="0"/>
                <a:ea typeface="Times New Roman" pitchFamily="18" charset="0"/>
                <a:cs typeface="Times New Roman" pitchFamily="18" charset="0"/>
              </a:rPr>
              <a:t> </a:t>
            </a:r>
            <a:r>
              <a:rPr lang="en-US" altLang="en-US" b="1" i="1" dirty="0" err="1">
                <a:latin typeface="Times New Roman" pitchFamily="18" charset="0"/>
                <a:ea typeface="Times New Roman" pitchFamily="18" charset="0"/>
                <a:cs typeface="Times New Roman" pitchFamily="18" charset="0"/>
              </a:rPr>
              <a:t>tại</a:t>
            </a:r>
            <a:r>
              <a:rPr lang="en-US" altLang="en-US" b="1" i="1" dirty="0">
                <a:latin typeface="Times New Roman" pitchFamily="18" charset="0"/>
                <a:ea typeface="Times New Roman" pitchFamily="18" charset="0"/>
                <a:cs typeface="Times New Roman" pitchFamily="18" charset="0"/>
              </a:rPr>
              <a:t> </a:t>
            </a:r>
            <a:r>
              <a:rPr lang="en-US" altLang="en-US" b="1" i="1" dirty="0" err="1">
                <a:latin typeface="Times New Roman" pitchFamily="18" charset="0"/>
                <a:ea typeface="Times New Roman" pitchFamily="18" charset="0"/>
                <a:cs typeface="Times New Roman" pitchFamily="18" charset="0"/>
              </a:rPr>
              <a:t>các</a:t>
            </a:r>
            <a:r>
              <a:rPr lang="en-US" altLang="en-US" b="1" i="1" dirty="0">
                <a:latin typeface="Times New Roman" pitchFamily="18" charset="0"/>
                <a:ea typeface="Times New Roman" pitchFamily="18" charset="0"/>
                <a:cs typeface="Times New Roman" pitchFamily="18" charset="0"/>
              </a:rPr>
              <a:t> </a:t>
            </a:r>
            <a:r>
              <a:rPr lang="en-US" altLang="en-US" b="1" i="1" dirty="0" err="1">
                <a:latin typeface="Times New Roman" pitchFamily="18" charset="0"/>
                <a:ea typeface="Times New Roman" pitchFamily="18" charset="0"/>
                <a:cs typeface="Times New Roman" pitchFamily="18" charset="0"/>
              </a:rPr>
              <a:t>điểm</a:t>
            </a:r>
            <a:r>
              <a:rPr lang="en-US" altLang="en-US" b="1" i="1" dirty="0">
                <a:latin typeface="Times New Roman" pitchFamily="18" charset="0"/>
                <a:ea typeface="Times New Roman" pitchFamily="18" charset="0"/>
                <a:cs typeface="Times New Roman" pitchFamily="18" charset="0"/>
              </a:rPr>
              <a:t> </a:t>
            </a:r>
            <a:r>
              <a:rPr lang="en-US" altLang="en-US" b="1" i="1" dirty="0" err="1">
                <a:latin typeface="Times New Roman" pitchFamily="18" charset="0"/>
                <a:ea typeface="Times New Roman" pitchFamily="18" charset="0"/>
                <a:cs typeface="Times New Roman" pitchFamily="18" charset="0"/>
              </a:rPr>
              <a:t>quan</a:t>
            </a:r>
            <a:r>
              <a:rPr lang="en-US" altLang="en-US" b="1" i="1" dirty="0">
                <a:latin typeface="Times New Roman" pitchFamily="18" charset="0"/>
                <a:ea typeface="Times New Roman" pitchFamily="18" charset="0"/>
                <a:cs typeface="Times New Roman" pitchFamily="18" charset="0"/>
              </a:rPr>
              <a:t> </a:t>
            </a:r>
            <a:r>
              <a:rPr lang="en-US" altLang="en-US" b="1" i="1" dirty="0" err="1">
                <a:latin typeface="Times New Roman" pitchFamily="18" charset="0"/>
                <a:ea typeface="Times New Roman" pitchFamily="18" charset="0"/>
                <a:cs typeface="Times New Roman" pitchFamily="18" charset="0"/>
              </a:rPr>
              <a:t>trắc</a:t>
            </a:r>
            <a:endParaRPr lang="en-US" b="1" dirty="0"/>
          </a:p>
        </p:txBody>
      </p:sp>
      <p:graphicFrame>
        <p:nvGraphicFramePr>
          <p:cNvPr id="5" name="Table 4"/>
          <p:cNvGraphicFramePr>
            <a:graphicFrameLocks noGrp="1"/>
          </p:cNvGraphicFramePr>
          <p:nvPr>
            <p:extLst>
              <p:ext uri="{D42A27DB-BD31-4B8C-83A1-F6EECF244321}">
                <p14:modId xmlns:p14="http://schemas.microsoft.com/office/powerpoint/2010/main" val="1019131893"/>
              </p:ext>
            </p:extLst>
          </p:nvPr>
        </p:nvGraphicFramePr>
        <p:xfrm>
          <a:off x="627321" y="1131590"/>
          <a:ext cx="7687765" cy="2448271"/>
        </p:xfrm>
        <a:graphic>
          <a:graphicData uri="http://schemas.openxmlformats.org/drawingml/2006/table">
            <a:tbl>
              <a:tblPr firstRow="1" bandRow="1">
                <a:tableStyleId>{5C22544A-7EE6-4342-B048-85BDC9FD1C3A}</a:tableStyleId>
              </a:tblPr>
              <a:tblGrid>
                <a:gridCol w="1537553"/>
                <a:gridCol w="1537553"/>
                <a:gridCol w="1537553"/>
                <a:gridCol w="1537553"/>
                <a:gridCol w="1537553"/>
              </a:tblGrid>
              <a:tr h="809337">
                <a:tc>
                  <a:txBody>
                    <a:bodyPr/>
                    <a:lstStyle/>
                    <a:p>
                      <a:pPr marL="0" marR="0" algn="ctr">
                        <a:lnSpc>
                          <a:spcPct val="150000"/>
                        </a:lnSpc>
                        <a:spcBef>
                          <a:spcPts val="0"/>
                        </a:spcBef>
                        <a:spcAft>
                          <a:spcPts val="600"/>
                        </a:spcAft>
                      </a:pPr>
                      <a:r>
                        <a:rPr lang="en-US" sz="1600" b="1" dirty="0" err="1">
                          <a:solidFill>
                            <a:schemeClr val="tx1"/>
                          </a:solidFill>
                          <a:effectLst/>
                          <a:latin typeface="Times New Roman"/>
                          <a:ea typeface="Times New Roman"/>
                          <a:cs typeface="Times New Roman"/>
                        </a:rPr>
                        <a:t>Kịch</a:t>
                      </a:r>
                      <a:r>
                        <a:rPr lang="en-US" sz="1600" b="1" dirty="0">
                          <a:solidFill>
                            <a:schemeClr val="tx1"/>
                          </a:solidFill>
                          <a:effectLst/>
                          <a:latin typeface="Times New Roman"/>
                          <a:ea typeface="Times New Roman"/>
                          <a:cs typeface="Times New Roman"/>
                        </a:rPr>
                        <a:t> </a:t>
                      </a:r>
                      <a:r>
                        <a:rPr lang="en-US" sz="1600" b="1" dirty="0" err="1">
                          <a:solidFill>
                            <a:schemeClr val="tx1"/>
                          </a:solidFill>
                          <a:effectLst/>
                          <a:latin typeface="Times New Roman"/>
                          <a:ea typeface="Times New Roman"/>
                          <a:cs typeface="Times New Roman"/>
                        </a:rPr>
                        <a:t>bản</a:t>
                      </a:r>
                      <a:endParaRPr lang="en-US" sz="1600" dirty="0">
                        <a:solidFill>
                          <a:schemeClr val="tx1"/>
                        </a:solidFill>
                        <a:effectLst/>
                        <a:latin typeface="Times New Roman"/>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600" b="1">
                          <a:solidFill>
                            <a:schemeClr val="tx1"/>
                          </a:solidFill>
                          <a:effectLst/>
                          <a:latin typeface="Times New Roman"/>
                          <a:ea typeface="Times New Roman"/>
                          <a:cs typeface="Times New Roman"/>
                        </a:rPr>
                        <a:t>Giá trị vận tốc (m/s)</a:t>
                      </a:r>
                      <a:endParaRPr lang="en-US" sz="1600">
                        <a:solidFill>
                          <a:schemeClr val="tx1"/>
                        </a:solidFill>
                        <a:effectLst/>
                        <a:latin typeface="Times New Roman"/>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600" b="1" dirty="0" err="1">
                          <a:solidFill>
                            <a:schemeClr val="tx1"/>
                          </a:solidFill>
                          <a:effectLst/>
                          <a:latin typeface="Times New Roman"/>
                          <a:ea typeface="Times New Roman"/>
                          <a:cs typeface="Times New Roman"/>
                        </a:rPr>
                        <a:t>Điểm</a:t>
                      </a:r>
                      <a:r>
                        <a:rPr lang="en-US" sz="1600" b="1" dirty="0">
                          <a:solidFill>
                            <a:schemeClr val="tx1"/>
                          </a:solidFill>
                          <a:effectLst/>
                          <a:latin typeface="Times New Roman"/>
                          <a:ea typeface="Times New Roman"/>
                          <a:cs typeface="Times New Roman"/>
                        </a:rPr>
                        <a:t> P1</a:t>
                      </a:r>
                      <a:endParaRPr lang="en-US" sz="1600" dirty="0">
                        <a:solidFill>
                          <a:schemeClr val="tx1"/>
                        </a:solidFill>
                        <a:effectLst/>
                        <a:latin typeface="Times New Roman"/>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600" b="1">
                          <a:solidFill>
                            <a:schemeClr val="tx1"/>
                          </a:solidFill>
                          <a:effectLst/>
                          <a:latin typeface="Times New Roman"/>
                          <a:ea typeface="Times New Roman"/>
                          <a:cs typeface="Times New Roman"/>
                        </a:rPr>
                        <a:t>Điểm P2</a:t>
                      </a:r>
                      <a:endParaRPr lang="en-US" sz="1600">
                        <a:solidFill>
                          <a:schemeClr val="tx1"/>
                        </a:solidFill>
                        <a:effectLst/>
                        <a:latin typeface="Times New Roman"/>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600" b="1" dirty="0" err="1">
                          <a:solidFill>
                            <a:schemeClr val="tx1"/>
                          </a:solidFill>
                          <a:effectLst/>
                          <a:latin typeface="Times New Roman"/>
                          <a:ea typeface="Times New Roman"/>
                          <a:cs typeface="Times New Roman"/>
                        </a:rPr>
                        <a:t>Điểm</a:t>
                      </a:r>
                      <a:r>
                        <a:rPr lang="en-US" sz="1600" b="1" dirty="0">
                          <a:solidFill>
                            <a:schemeClr val="tx1"/>
                          </a:solidFill>
                          <a:effectLst/>
                          <a:latin typeface="Times New Roman"/>
                          <a:ea typeface="Times New Roman"/>
                          <a:cs typeface="Times New Roman"/>
                        </a:rPr>
                        <a:t> P3</a:t>
                      </a:r>
                      <a:endParaRPr lang="en-US" sz="1600" dirty="0">
                        <a:solidFill>
                          <a:schemeClr val="tx1"/>
                        </a:solidFill>
                        <a:effectLst/>
                        <a:latin typeface="Times New Roman"/>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819467">
                <a:tc>
                  <a:txBody>
                    <a:bodyPr/>
                    <a:lstStyle/>
                    <a:p>
                      <a:pPr marL="0" marR="0" algn="ctr">
                        <a:lnSpc>
                          <a:spcPct val="150000"/>
                        </a:lnSpc>
                        <a:spcBef>
                          <a:spcPts val="0"/>
                        </a:spcBef>
                        <a:spcAft>
                          <a:spcPts val="600"/>
                        </a:spcAft>
                      </a:pPr>
                      <a:r>
                        <a:rPr lang="en-US" sz="1600">
                          <a:solidFill>
                            <a:schemeClr val="tx1"/>
                          </a:solidFill>
                          <a:effectLst/>
                          <a:latin typeface="Times New Roman"/>
                          <a:ea typeface="Times New Roman"/>
                          <a:cs typeface="Times New Roman"/>
                        </a:rPr>
                        <a:t>KB 01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600">
                          <a:solidFill>
                            <a:schemeClr val="tx1"/>
                          </a:solidFill>
                          <a:effectLst/>
                          <a:latin typeface="Times New Roman"/>
                          <a:ea typeface="Times New Roman"/>
                          <a:cs typeface="Times New Roman"/>
                        </a:rPr>
                        <a:t>Giá trị cực đại</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600" dirty="0">
                          <a:solidFill>
                            <a:schemeClr val="tx1"/>
                          </a:solidFill>
                          <a:effectLst/>
                          <a:latin typeface="Times New Roman"/>
                          <a:ea typeface="Times New Roman"/>
                          <a:cs typeface="Times New Roman"/>
                        </a:rPr>
                        <a:t>0.47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600">
                          <a:solidFill>
                            <a:schemeClr val="tx1"/>
                          </a:solidFill>
                          <a:effectLst/>
                          <a:latin typeface="Times New Roman"/>
                          <a:ea typeface="Times New Roman"/>
                          <a:cs typeface="Times New Roman"/>
                        </a:rPr>
                        <a:t>0.46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600">
                          <a:solidFill>
                            <a:schemeClr val="tx1"/>
                          </a:solidFill>
                          <a:effectLst/>
                          <a:latin typeface="Times New Roman"/>
                          <a:ea typeface="Times New Roman"/>
                          <a:cs typeface="Times New Roman"/>
                        </a:rPr>
                        <a:t>0.45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19467">
                <a:tc>
                  <a:txBody>
                    <a:bodyPr/>
                    <a:lstStyle/>
                    <a:p>
                      <a:pPr marL="0" marR="0" algn="ctr">
                        <a:lnSpc>
                          <a:spcPct val="150000"/>
                        </a:lnSpc>
                        <a:spcBef>
                          <a:spcPts val="0"/>
                        </a:spcBef>
                        <a:spcAft>
                          <a:spcPts val="600"/>
                        </a:spcAft>
                      </a:pPr>
                      <a:r>
                        <a:rPr lang="en-US" sz="1600">
                          <a:solidFill>
                            <a:schemeClr val="tx1"/>
                          </a:solidFill>
                          <a:effectLst/>
                          <a:latin typeface="Times New Roman"/>
                          <a:ea typeface="Times New Roman"/>
                          <a:cs typeface="Times New Roman"/>
                        </a:rPr>
                        <a:t>KB 03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600">
                          <a:solidFill>
                            <a:schemeClr val="tx1"/>
                          </a:solidFill>
                          <a:effectLst/>
                          <a:latin typeface="Times New Roman"/>
                          <a:ea typeface="Times New Roman"/>
                          <a:cs typeface="Times New Roman"/>
                        </a:rPr>
                        <a:t>Giá trị cực đại</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600">
                          <a:solidFill>
                            <a:schemeClr val="tx1"/>
                          </a:solidFill>
                          <a:effectLst/>
                          <a:latin typeface="Times New Roman"/>
                          <a:ea typeface="Times New Roman"/>
                          <a:cs typeface="Times New Roman"/>
                        </a:rPr>
                        <a:t>0.01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600">
                          <a:solidFill>
                            <a:schemeClr val="tx1"/>
                          </a:solidFill>
                          <a:effectLst/>
                          <a:latin typeface="Times New Roman"/>
                          <a:ea typeface="Times New Roman"/>
                          <a:cs typeface="Times New Roman"/>
                        </a:rPr>
                        <a:t>0.07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600" dirty="0">
                          <a:solidFill>
                            <a:schemeClr val="tx1"/>
                          </a:solidFill>
                          <a:effectLst/>
                          <a:latin typeface="Times New Roman"/>
                          <a:ea typeface="Times New Roman"/>
                          <a:cs typeface="Times New Roman"/>
                        </a:rPr>
                        <a:t>0.04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 name="Date Placeholder 1"/>
          <p:cNvSpPr>
            <a:spLocks noGrp="1"/>
          </p:cNvSpPr>
          <p:nvPr>
            <p:ph type="dt" sz="half" idx="2"/>
          </p:nvPr>
        </p:nvSpPr>
        <p:spPr/>
        <p:txBody>
          <a:bodyPr/>
          <a:lstStyle/>
          <a:p>
            <a:r>
              <a:rPr lang="en-US" smtClean="0"/>
              <a:t>5/18/2018</a:t>
            </a:r>
            <a:endParaRPr lang="en-US" dirty="0"/>
          </a:p>
        </p:txBody>
      </p:sp>
      <p:sp>
        <p:nvSpPr>
          <p:cNvPr id="4" name="Footer Placeholder 3"/>
          <p:cNvSpPr>
            <a:spLocks noGrp="1"/>
          </p:cNvSpPr>
          <p:nvPr>
            <p:ph type="ftr" sz="quarter" idx="3"/>
          </p:nvPr>
        </p:nvSpPr>
        <p:spPr/>
        <p:txBody>
          <a:bodyPr/>
          <a:lstStyle/>
          <a:p>
            <a:r>
              <a:rPr lang="en-US" smtClean="0"/>
              <a:t>Báo cáo tổng kết nghiên cứu khoa học sinh viên</a:t>
            </a:r>
            <a:endParaRPr lang="en-US" dirty="0"/>
          </a:p>
        </p:txBody>
      </p:sp>
      <p:sp>
        <p:nvSpPr>
          <p:cNvPr id="6" name="Slide Number Placeholder 5"/>
          <p:cNvSpPr>
            <a:spLocks noGrp="1"/>
          </p:cNvSpPr>
          <p:nvPr>
            <p:ph type="sldNum" sz="quarter" idx="4"/>
          </p:nvPr>
        </p:nvSpPr>
        <p:spPr/>
        <p:txBody>
          <a:bodyPr/>
          <a:lstStyle/>
          <a:p>
            <a:fld id="{0F31DC1F-5561-484E-AB46-68C682854F61}" type="slidenum">
              <a:rPr lang="en-US" smtClean="0"/>
              <a:t>32</a:t>
            </a:fld>
            <a:endParaRPr lang="en-US" dirty="0"/>
          </a:p>
        </p:txBody>
      </p:sp>
    </p:spTree>
    <p:extLst>
      <p:ext uri="{BB962C8B-B14F-4D97-AF65-F5344CB8AC3E}">
        <p14:creationId xmlns:p14="http://schemas.microsoft.com/office/powerpoint/2010/main" val="170495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23478"/>
            <a:ext cx="7941568" cy="576064"/>
          </a:xfrm>
        </p:spPr>
        <p:txBody>
          <a:bodyPr/>
          <a:lstStyle/>
          <a:p>
            <a:pPr marL="0" indent="0">
              <a:buNone/>
            </a:pPr>
            <a:r>
              <a:rPr lang="en-US" b="1" i="1" dirty="0" err="1">
                <a:latin typeface="Times New Roman" pitchFamily="18" charset="0"/>
                <a:cs typeface="Times New Roman" pitchFamily="18" charset="0"/>
              </a:rPr>
              <a:t>Kết</a:t>
            </a:r>
            <a:r>
              <a:rPr lang="en-US" b="1" i="1" dirty="0">
                <a:latin typeface="Times New Roman" pitchFamily="18" charset="0"/>
                <a:cs typeface="Times New Roman" pitchFamily="18" charset="0"/>
              </a:rPr>
              <a:t> </a:t>
            </a:r>
            <a:r>
              <a:rPr lang="en-US" b="1" i="1" dirty="0" err="1">
                <a:latin typeface="Times New Roman" pitchFamily="18" charset="0"/>
                <a:cs typeface="Times New Roman" pitchFamily="18" charset="0"/>
              </a:rPr>
              <a:t>quả</a:t>
            </a:r>
            <a:r>
              <a:rPr lang="en-US" b="1" i="1" dirty="0">
                <a:latin typeface="Times New Roman" pitchFamily="18" charset="0"/>
                <a:cs typeface="Times New Roman" pitchFamily="18" charset="0"/>
              </a:rPr>
              <a:t> </a:t>
            </a:r>
            <a:r>
              <a:rPr lang="en-US" b="1" i="1" dirty="0" err="1">
                <a:latin typeface="Times New Roman" pitchFamily="18" charset="0"/>
                <a:cs typeface="Times New Roman" pitchFamily="18" charset="0"/>
              </a:rPr>
              <a:t>dòng</a:t>
            </a:r>
            <a:r>
              <a:rPr lang="en-US" b="1" i="1" dirty="0">
                <a:latin typeface="Times New Roman" pitchFamily="18" charset="0"/>
                <a:cs typeface="Times New Roman" pitchFamily="18" charset="0"/>
              </a:rPr>
              <a:t> </a:t>
            </a:r>
            <a:r>
              <a:rPr lang="en-US" b="1" i="1" dirty="0" err="1">
                <a:latin typeface="Times New Roman" pitchFamily="18" charset="0"/>
                <a:cs typeface="Times New Roman" pitchFamily="18" charset="0"/>
              </a:rPr>
              <a:t>chảy</a:t>
            </a:r>
            <a:r>
              <a:rPr lang="en-US" b="1" i="1" dirty="0">
                <a:latin typeface="Times New Roman" pitchFamily="18" charset="0"/>
                <a:cs typeface="Times New Roman" pitchFamily="18" charset="0"/>
              </a:rPr>
              <a:t> </a:t>
            </a:r>
            <a:r>
              <a:rPr lang="en-US" b="1" i="1" dirty="0" err="1">
                <a:latin typeface="Times New Roman" pitchFamily="18" charset="0"/>
                <a:cs typeface="Times New Roman" pitchFamily="18" charset="0"/>
              </a:rPr>
              <a:t>tháng</a:t>
            </a:r>
            <a:r>
              <a:rPr lang="en-US" b="1" i="1" dirty="0">
                <a:latin typeface="Times New Roman" pitchFamily="18" charset="0"/>
                <a:cs typeface="Times New Roman" pitchFamily="18" charset="0"/>
              </a:rPr>
              <a:t> 1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26765692"/>
              </p:ext>
            </p:extLst>
          </p:nvPr>
        </p:nvGraphicFramePr>
        <p:xfrm>
          <a:off x="1691682" y="771550"/>
          <a:ext cx="5832645" cy="1781034"/>
        </p:xfrm>
        <a:graphic>
          <a:graphicData uri="http://schemas.openxmlformats.org/drawingml/2006/table">
            <a:tbl>
              <a:tblPr firstRow="1" bandRow="1">
                <a:tableStyleId>{5C22544A-7EE6-4342-B048-85BDC9FD1C3A}</a:tableStyleId>
              </a:tblPr>
              <a:tblGrid>
                <a:gridCol w="1166529"/>
                <a:gridCol w="1166529"/>
                <a:gridCol w="1166529"/>
                <a:gridCol w="1166529"/>
                <a:gridCol w="1166529"/>
              </a:tblGrid>
              <a:tr h="541516">
                <a:tc>
                  <a:txBody>
                    <a:bodyPr/>
                    <a:lstStyle/>
                    <a:p>
                      <a:pPr marL="0" marR="0" algn="ctr">
                        <a:lnSpc>
                          <a:spcPct val="150000"/>
                        </a:lnSpc>
                        <a:spcBef>
                          <a:spcPts val="0"/>
                        </a:spcBef>
                        <a:spcAft>
                          <a:spcPts val="600"/>
                        </a:spcAft>
                      </a:pPr>
                      <a:r>
                        <a:rPr lang="en-US" sz="1300" b="1" dirty="0" err="1">
                          <a:solidFill>
                            <a:schemeClr val="tx1"/>
                          </a:solidFill>
                          <a:effectLst/>
                          <a:latin typeface="Times New Roman"/>
                          <a:ea typeface="Times New Roman"/>
                          <a:cs typeface="Times New Roman"/>
                        </a:rPr>
                        <a:t>Kịch</a:t>
                      </a:r>
                      <a:r>
                        <a:rPr lang="en-US" sz="1300" b="1" dirty="0">
                          <a:solidFill>
                            <a:schemeClr val="tx1"/>
                          </a:solidFill>
                          <a:effectLst/>
                          <a:latin typeface="Times New Roman"/>
                          <a:ea typeface="Times New Roman"/>
                          <a:cs typeface="Times New Roman"/>
                        </a:rPr>
                        <a:t> </a:t>
                      </a:r>
                      <a:r>
                        <a:rPr lang="en-US" sz="1300" b="1" dirty="0" err="1">
                          <a:solidFill>
                            <a:schemeClr val="tx1"/>
                          </a:solidFill>
                          <a:effectLst/>
                          <a:latin typeface="Times New Roman"/>
                          <a:ea typeface="Times New Roman"/>
                          <a:cs typeface="Times New Roman"/>
                        </a:rPr>
                        <a:t>bản</a:t>
                      </a:r>
                      <a:endParaRPr lang="en-US" sz="1300" dirty="0">
                        <a:solidFill>
                          <a:schemeClr val="tx1"/>
                        </a:solidFill>
                        <a:effectLst/>
                        <a:latin typeface="Times New Roman"/>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b="1" dirty="0" err="1">
                          <a:solidFill>
                            <a:schemeClr val="tx1"/>
                          </a:solidFill>
                          <a:effectLst/>
                          <a:latin typeface="Times New Roman"/>
                          <a:ea typeface="Times New Roman"/>
                          <a:cs typeface="Times New Roman"/>
                        </a:rPr>
                        <a:t>Giá</a:t>
                      </a:r>
                      <a:r>
                        <a:rPr lang="en-US" sz="1300" b="1" dirty="0">
                          <a:solidFill>
                            <a:schemeClr val="tx1"/>
                          </a:solidFill>
                          <a:effectLst/>
                          <a:latin typeface="Times New Roman"/>
                          <a:ea typeface="Times New Roman"/>
                          <a:cs typeface="Times New Roman"/>
                        </a:rPr>
                        <a:t> </a:t>
                      </a:r>
                      <a:r>
                        <a:rPr lang="en-US" sz="1300" b="1" dirty="0" err="1">
                          <a:solidFill>
                            <a:schemeClr val="tx1"/>
                          </a:solidFill>
                          <a:effectLst/>
                          <a:latin typeface="Times New Roman"/>
                          <a:ea typeface="Times New Roman"/>
                          <a:cs typeface="Times New Roman"/>
                        </a:rPr>
                        <a:t>trị</a:t>
                      </a:r>
                      <a:r>
                        <a:rPr lang="en-US" sz="1300" b="1" dirty="0">
                          <a:solidFill>
                            <a:schemeClr val="tx1"/>
                          </a:solidFill>
                          <a:effectLst/>
                          <a:latin typeface="Times New Roman"/>
                          <a:ea typeface="Times New Roman"/>
                          <a:cs typeface="Times New Roman"/>
                        </a:rPr>
                        <a:t> </a:t>
                      </a:r>
                      <a:r>
                        <a:rPr lang="en-US" sz="1300" b="1" dirty="0" err="1">
                          <a:solidFill>
                            <a:schemeClr val="tx1"/>
                          </a:solidFill>
                          <a:effectLst/>
                          <a:latin typeface="Times New Roman"/>
                          <a:ea typeface="Times New Roman"/>
                          <a:cs typeface="Times New Roman"/>
                        </a:rPr>
                        <a:t>vận</a:t>
                      </a:r>
                      <a:r>
                        <a:rPr lang="en-US" sz="1300" b="1" dirty="0">
                          <a:solidFill>
                            <a:schemeClr val="tx1"/>
                          </a:solidFill>
                          <a:effectLst/>
                          <a:latin typeface="Times New Roman"/>
                          <a:ea typeface="Times New Roman"/>
                          <a:cs typeface="Times New Roman"/>
                        </a:rPr>
                        <a:t> </a:t>
                      </a:r>
                      <a:r>
                        <a:rPr lang="en-US" sz="1300" b="1" dirty="0" err="1">
                          <a:solidFill>
                            <a:schemeClr val="tx1"/>
                          </a:solidFill>
                          <a:effectLst/>
                          <a:latin typeface="Times New Roman"/>
                          <a:ea typeface="Times New Roman"/>
                          <a:cs typeface="Times New Roman"/>
                        </a:rPr>
                        <a:t>tốc</a:t>
                      </a:r>
                      <a:r>
                        <a:rPr lang="en-US" sz="1300" b="1" dirty="0">
                          <a:solidFill>
                            <a:schemeClr val="tx1"/>
                          </a:solidFill>
                          <a:effectLst/>
                          <a:latin typeface="Times New Roman"/>
                          <a:ea typeface="Times New Roman"/>
                          <a:cs typeface="Times New Roman"/>
                        </a:rPr>
                        <a:t> (m/s)</a:t>
                      </a:r>
                      <a:endParaRPr lang="en-US" sz="1300" dirty="0">
                        <a:solidFill>
                          <a:schemeClr val="tx1"/>
                        </a:solidFill>
                        <a:effectLst/>
                        <a:latin typeface="Times New Roman"/>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b="1" dirty="0" err="1">
                          <a:solidFill>
                            <a:schemeClr val="tx1"/>
                          </a:solidFill>
                          <a:effectLst/>
                          <a:latin typeface="Times New Roman"/>
                          <a:ea typeface="Times New Roman"/>
                          <a:cs typeface="Times New Roman"/>
                        </a:rPr>
                        <a:t>Điểm</a:t>
                      </a:r>
                      <a:r>
                        <a:rPr lang="en-US" sz="1300" b="1" dirty="0">
                          <a:solidFill>
                            <a:schemeClr val="tx1"/>
                          </a:solidFill>
                          <a:effectLst/>
                          <a:latin typeface="Times New Roman"/>
                          <a:ea typeface="Times New Roman"/>
                          <a:cs typeface="Times New Roman"/>
                        </a:rPr>
                        <a:t> P1</a:t>
                      </a:r>
                      <a:endParaRPr lang="en-US" sz="1300" dirty="0">
                        <a:solidFill>
                          <a:schemeClr val="tx1"/>
                        </a:solidFill>
                        <a:effectLst/>
                        <a:latin typeface="Times New Roman"/>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b="1" dirty="0" err="1">
                          <a:solidFill>
                            <a:schemeClr val="tx1"/>
                          </a:solidFill>
                          <a:effectLst/>
                          <a:latin typeface="Times New Roman"/>
                          <a:ea typeface="Times New Roman"/>
                          <a:cs typeface="Times New Roman"/>
                        </a:rPr>
                        <a:t>Điểm</a:t>
                      </a:r>
                      <a:r>
                        <a:rPr lang="en-US" sz="1300" b="1" dirty="0">
                          <a:solidFill>
                            <a:schemeClr val="tx1"/>
                          </a:solidFill>
                          <a:effectLst/>
                          <a:latin typeface="Times New Roman"/>
                          <a:ea typeface="Times New Roman"/>
                          <a:cs typeface="Times New Roman"/>
                        </a:rPr>
                        <a:t> P2</a:t>
                      </a:r>
                      <a:endParaRPr lang="en-US" sz="1300" dirty="0">
                        <a:solidFill>
                          <a:schemeClr val="tx1"/>
                        </a:solidFill>
                        <a:effectLst/>
                        <a:latin typeface="Times New Roman"/>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b="1" dirty="0" err="1">
                          <a:solidFill>
                            <a:schemeClr val="tx1"/>
                          </a:solidFill>
                          <a:effectLst/>
                          <a:latin typeface="Times New Roman"/>
                          <a:ea typeface="Times New Roman"/>
                          <a:cs typeface="Times New Roman"/>
                        </a:rPr>
                        <a:t>Điểm</a:t>
                      </a:r>
                      <a:r>
                        <a:rPr lang="en-US" sz="1300" b="1" dirty="0">
                          <a:solidFill>
                            <a:schemeClr val="tx1"/>
                          </a:solidFill>
                          <a:effectLst/>
                          <a:latin typeface="Times New Roman"/>
                          <a:ea typeface="Times New Roman"/>
                          <a:cs typeface="Times New Roman"/>
                        </a:rPr>
                        <a:t> P3</a:t>
                      </a:r>
                      <a:endParaRPr lang="en-US" sz="1300" dirty="0">
                        <a:solidFill>
                          <a:schemeClr val="tx1"/>
                        </a:solidFill>
                        <a:effectLst/>
                        <a:latin typeface="Times New Roman"/>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95558">
                <a:tc>
                  <a:txBody>
                    <a:bodyPr/>
                    <a:lstStyle/>
                    <a:p>
                      <a:pPr marL="0" marR="0" algn="ctr">
                        <a:lnSpc>
                          <a:spcPct val="150000"/>
                        </a:lnSpc>
                        <a:spcBef>
                          <a:spcPts val="0"/>
                        </a:spcBef>
                        <a:spcAft>
                          <a:spcPts val="600"/>
                        </a:spcAft>
                      </a:pPr>
                      <a:r>
                        <a:rPr lang="en-US" sz="1300" dirty="0">
                          <a:solidFill>
                            <a:schemeClr val="tx1"/>
                          </a:solidFill>
                          <a:effectLst/>
                          <a:latin typeface="Times New Roman"/>
                          <a:ea typeface="Times New Roman"/>
                          <a:cs typeface="Times New Roman"/>
                        </a:rPr>
                        <a:t>KB 01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600"/>
                        </a:spcAft>
                      </a:pPr>
                      <a:r>
                        <a:rPr lang="en-US" sz="1300">
                          <a:solidFill>
                            <a:schemeClr val="tx1"/>
                          </a:solidFill>
                          <a:effectLst/>
                          <a:latin typeface="Times New Roman"/>
                          <a:ea typeface="Times New Roman"/>
                          <a:cs typeface="Times New Roman"/>
                        </a:rPr>
                        <a:t>Giá trị cực đại</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600"/>
                        </a:spcAft>
                      </a:pPr>
                      <a:r>
                        <a:rPr lang="en-US" sz="1300">
                          <a:solidFill>
                            <a:schemeClr val="tx1"/>
                          </a:solidFill>
                          <a:effectLst/>
                          <a:latin typeface="Times New Roman"/>
                          <a:ea typeface="Times New Roman"/>
                          <a:cs typeface="Times New Roman"/>
                        </a:rPr>
                        <a:t>0.6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600"/>
                        </a:spcAft>
                      </a:pPr>
                      <a:r>
                        <a:rPr lang="en-US" sz="1300">
                          <a:solidFill>
                            <a:schemeClr val="tx1"/>
                          </a:solidFill>
                          <a:effectLst/>
                          <a:latin typeface="Times New Roman"/>
                          <a:ea typeface="Times New Roman"/>
                          <a:cs typeface="Times New Roman"/>
                        </a:rPr>
                        <a:t>0.61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600"/>
                        </a:spcAft>
                      </a:pPr>
                      <a:r>
                        <a:rPr lang="en-US" sz="1300">
                          <a:solidFill>
                            <a:schemeClr val="tx1"/>
                          </a:solidFill>
                          <a:effectLst/>
                          <a:latin typeface="Times New Roman"/>
                          <a:ea typeface="Times New Roman"/>
                          <a:cs typeface="Times New Roman"/>
                        </a:rPr>
                        <a:t>0.77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5558">
                <a:tc>
                  <a:txBody>
                    <a:bodyPr/>
                    <a:lstStyle/>
                    <a:p>
                      <a:pPr marL="0" marR="0" algn="ctr">
                        <a:lnSpc>
                          <a:spcPct val="150000"/>
                        </a:lnSpc>
                        <a:spcBef>
                          <a:spcPts val="0"/>
                        </a:spcBef>
                        <a:spcAft>
                          <a:spcPts val="600"/>
                        </a:spcAft>
                      </a:pPr>
                      <a:r>
                        <a:rPr lang="en-US" sz="1300" dirty="0">
                          <a:solidFill>
                            <a:schemeClr val="tx1"/>
                          </a:solidFill>
                          <a:effectLst/>
                          <a:latin typeface="Times New Roman"/>
                          <a:ea typeface="Times New Roman"/>
                          <a:cs typeface="Times New Roman"/>
                        </a:rPr>
                        <a:t>KB 02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600"/>
                        </a:spcAft>
                      </a:pPr>
                      <a:r>
                        <a:rPr lang="en-US" sz="1300">
                          <a:solidFill>
                            <a:schemeClr val="tx1"/>
                          </a:solidFill>
                          <a:effectLst/>
                          <a:latin typeface="Times New Roman"/>
                          <a:ea typeface="Times New Roman"/>
                          <a:cs typeface="Times New Roman"/>
                        </a:rPr>
                        <a:t>Giá trị cực đại</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a:ea typeface="Times New Roman"/>
                          <a:cs typeface="Times New Roman"/>
                        </a:rPr>
                        <a:t>0.07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a:ea typeface="Times New Roman"/>
                          <a:cs typeface="Times New Roman"/>
                        </a:rPr>
                        <a:t>0.06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600"/>
                        </a:spcAft>
                      </a:pPr>
                      <a:r>
                        <a:rPr lang="en-US" sz="1300">
                          <a:solidFill>
                            <a:schemeClr val="tx1"/>
                          </a:solidFill>
                          <a:effectLst/>
                          <a:latin typeface="Times New Roman"/>
                          <a:ea typeface="Times New Roman"/>
                          <a:cs typeface="Times New Roman"/>
                        </a:rPr>
                        <a:t>0.08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95558">
                <a:tc>
                  <a:txBody>
                    <a:bodyPr/>
                    <a:lstStyle/>
                    <a:p>
                      <a:pPr marL="0" marR="0" algn="ctr">
                        <a:lnSpc>
                          <a:spcPct val="150000"/>
                        </a:lnSpc>
                        <a:spcBef>
                          <a:spcPts val="0"/>
                        </a:spcBef>
                        <a:spcAft>
                          <a:spcPts val="600"/>
                        </a:spcAft>
                      </a:pPr>
                      <a:r>
                        <a:rPr lang="en-US" sz="1300">
                          <a:solidFill>
                            <a:schemeClr val="tx1"/>
                          </a:solidFill>
                          <a:effectLst/>
                          <a:latin typeface="Times New Roman"/>
                          <a:ea typeface="Times New Roman"/>
                          <a:cs typeface="Times New Roman"/>
                        </a:rPr>
                        <a:t>KB 03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600"/>
                        </a:spcAft>
                      </a:pPr>
                      <a:r>
                        <a:rPr lang="en-US" sz="1300">
                          <a:solidFill>
                            <a:schemeClr val="tx1"/>
                          </a:solidFill>
                          <a:effectLst/>
                          <a:latin typeface="Times New Roman"/>
                          <a:ea typeface="Times New Roman"/>
                          <a:cs typeface="Times New Roman"/>
                        </a:rPr>
                        <a:t>Giá trị cực đại</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600"/>
                        </a:spcAft>
                      </a:pPr>
                      <a:r>
                        <a:rPr lang="en-US" sz="1300">
                          <a:solidFill>
                            <a:schemeClr val="tx1"/>
                          </a:solidFill>
                          <a:effectLst/>
                          <a:latin typeface="Times New Roman"/>
                          <a:ea typeface="Times New Roman"/>
                          <a:cs typeface="Times New Roman"/>
                        </a:rPr>
                        <a:t>0.12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600"/>
                        </a:spcAft>
                      </a:pPr>
                      <a:r>
                        <a:rPr lang="en-US" sz="1300">
                          <a:solidFill>
                            <a:schemeClr val="tx1"/>
                          </a:solidFill>
                          <a:effectLst/>
                          <a:latin typeface="Times New Roman"/>
                          <a:ea typeface="Times New Roman"/>
                          <a:cs typeface="Times New Roman"/>
                        </a:rPr>
                        <a:t>0.11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a:ea typeface="Times New Roman"/>
                          <a:cs typeface="Times New Roman"/>
                        </a:rPr>
                        <a:t>0.19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270817928"/>
              </p:ext>
            </p:extLst>
          </p:nvPr>
        </p:nvGraphicFramePr>
        <p:xfrm>
          <a:off x="1691680" y="3003799"/>
          <a:ext cx="5976664" cy="1448935"/>
        </p:xfrm>
        <a:graphic>
          <a:graphicData uri="http://schemas.openxmlformats.org/drawingml/2006/table">
            <a:tbl>
              <a:tblPr firstRow="1" bandRow="1">
                <a:tableStyleId>{5C22544A-7EE6-4342-B048-85BDC9FD1C3A}</a:tableStyleId>
              </a:tblPr>
              <a:tblGrid>
                <a:gridCol w="1494166"/>
                <a:gridCol w="1494166"/>
                <a:gridCol w="1494166"/>
                <a:gridCol w="1494166"/>
              </a:tblGrid>
              <a:tr h="504055">
                <a:tc>
                  <a:txBody>
                    <a:bodyPr/>
                    <a:lstStyle/>
                    <a:p>
                      <a:endParaRPr lang="en-US" sz="14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400" b="1" dirty="0" err="1">
                          <a:solidFill>
                            <a:schemeClr val="tx1"/>
                          </a:solidFill>
                          <a:effectLst/>
                          <a:latin typeface="Times New Roman" pitchFamily="18" charset="0"/>
                          <a:ea typeface="Times New Roman"/>
                          <a:cs typeface="Times New Roman" pitchFamily="18" charset="0"/>
                        </a:rPr>
                        <a:t>Điểm</a:t>
                      </a:r>
                      <a:r>
                        <a:rPr lang="en-US" sz="1400" b="1" dirty="0">
                          <a:solidFill>
                            <a:schemeClr val="tx1"/>
                          </a:solidFill>
                          <a:effectLst/>
                          <a:latin typeface="Times New Roman" pitchFamily="18" charset="0"/>
                          <a:ea typeface="Times New Roman"/>
                          <a:cs typeface="Times New Roman" pitchFamily="18" charset="0"/>
                        </a:rPr>
                        <a:t> P1</a:t>
                      </a:r>
                      <a:endParaRPr lang="en-US" sz="14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400" b="1" dirty="0" err="1">
                          <a:solidFill>
                            <a:schemeClr val="tx1"/>
                          </a:solidFill>
                          <a:effectLst/>
                          <a:latin typeface="Times New Roman" pitchFamily="18" charset="0"/>
                          <a:ea typeface="Times New Roman"/>
                          <a:cs typeface="Times New Roman" pitchFamily="18" charset="0"/>
                        </a:rPr>
                        <a:t>Điểm</a:t>
                      </a:r>
                      <a:r>
                        <a:rPr lang="en-US" sz="1400" b="1" dirty="0">
                          <a:solidFill>
                            <a:schemeClr val="tx1"/>
                          </a:solidFill>
                          <a:effectLst/>
                          <a:latin typeface="Times New Roman" pitchFamily="18" charset="0"/>
                          <a:ea typeface="Times New Roman"/>
                          <a:cs typeface="Times New Roman" pitchFamily="18" charset="0"/>
                        </a:rPr>
                        <a:t> P2</a:t>
                      </a:r>
                      <a:endParaRPr lang="en-US" sz="14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400" b="1" dirty="0" err="1">
                          <a:solidFill>
                            <a:schemeClr val="tx1"/>
                          </a:solidFill>
                          <a:effectLst/>
                          <a:latin typeface="Times New Roman" pitchFamily="18" charset="0"/>
                          <a:ea typeface="Times New Roman"/>
                          <a:cs typeface="Times New Roman" pitchFamily="18" charset="0"/>
                        </a:rPr>
                        <a:t>Điểm</a:t>
                      </a:r>
                      <a:r>
                        <a:rPr lang="en-US" sz="1400" b="1" dirty="0">
                          <a:solidFill>
                            <a:schemeClr val="tx1"/>
                          </a:solidFill>
                          <a:effectLst/>
                          <a:latin typeface="Times New Roman" pitchFamily="18" charset="0"/>
                          <a:ea typeface="Times New Roman"/>
                          <a:cs typeface="Times New Roman" pitchFamily="18" charset="0"/>
                        </a:rPr>
                        <a:t> P3</a:t>
                      </a:r>
                      <a:endParaRPr lang="en-US" sz="14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70840">
                <a:tc>
                  <a:txBody>
                    <a:bodyPr/>
                    <a:lstStyle/>
                    <a:p>
                      <a:r>
                        <a:rPr lang="en-US" sz="1400" dirty="0" err="1" smtClean="0">
                          <a:solidFill>
                            <a:schemeClr val="tx1"/>
                          </a:solidFill>
                          <a:latin typeface="Times New Roman" pitchFamily="18" charset="0"/>
                          <a:cs typeface="Times New Roman" pitchFamily="18" charset="0"/>
                        </a:rPr>
                        <a:t>Vận</a:t>
                      </a:r>
                      <a:r>
                        <a:rPr lang="en-US" sz="1400" dirty="0" smtClean="0">
                          <a:solidFill>
                            <a:schemeClr val="tx1"/>
                          </a:solidFill>
                          <a:latin typeface="Times New Roman" pitchFamily="18" charset="0"/>
                          <a:cs typeface="Times New Roman" pitchFamily="18" charset="0"/>
                        </a:rPr>
                        <a:t> </a:t>
                      </a:r>
                      <a:r>
                        <a:rPr lang="en-US" sz="1400" dirty="0" err="1" smtClean="0">
                          <a:solidFill>
                            <a:schemeClr val="tx1"/>
                          </a:solidFill>
                          <a:latin typeface="Times New Roman" pitchFamily="18" charset="0"/>
                          <a:cs typeface="Times New Roman" pitchFamily="18" charset="0"/>
                        </a:rPr>
                        <a:t>tốc</a:t>
                      </a:r>
                      <a:r>
                        <a:rPr lang="en-US" sz="1400" dirty="0" smtClean="0">
                          <a:solidFill>
                            <a:schemeClr val="tx1"/>
                          </a:solidFill>
                          <a:latin typeface="Times New Roman" pitchFamily="18" charset="0"/>
                          <a:cs typeface="Times New Roman" pitchFamily="18" charset="0"/>
                        </a:rPr>
                        <a:t> </a:t>
                      </a:r>
                      <a:r>
                        <a:rPr lang="en-US" sz="1400" dirty="0" err="1" smtClean="0">
                          <a:solidFill>
                            <a:schemeClr val="tx1"/>
                          </a:solidFill>
                          <a:latin typeface="Times New Roman" pitchFamily="18" charset="0"/>
                          <a:cs typeface="Times New Roman" pitchFamily="18" charset="0"/>
                        </a:rPr>
                        <a:t>dòng</a:t>
                      </a:r>
                      <a:r>
                        <a:rPr lang="en-US" sz="1400" dirty="0" smtClean="0">
                          <a:solidFill>
                            <a:schemeClr val="tx1"/>
                          </a:solidFill>
                          <a:latin typeface="Times New Roman" pitchFamily="18" charset="0"/>
                          <a:cs typeface="Times New Roman" pitchFamily="18" charset="0"/>
                        </a:rPr>
                        <a:t> </a:t>
                      </a:r>
                      <a:r>
                        <a:rPr lang="en-US" sz="1400" dirty="0" err="1" smtClean="0">
                          <a:solidFill>
                            <a:schemeClr val="tx1"/>
                          </a:solidFill>
                          <a:latin typeface="Times New Roman" pitchFamily="18" charset="0"/>
                          <a:cs typeface="Times New Roman" pitchFamily="18" charset="0"/>
                        </a:rPr>
                        <a:t>chảy</a:t>
                      </a:r>
                      <a:r>
                        <a:rPr lang="en-US" sz="1400" dirty="0" smtClean="0">
                          <a:solidFill>
                            <a:schemeClr val="tx1"/>
                          </a:solidFill>
                          <a:latin typeface="Times New Roman" pitchFamily="18" charset="0"/>
                          <a:cs typeface="Times New Roman" pitchFamily="18" charset="0"/>
                        </a:rPr>
                        <a:t> </a:t>
                      </a:r>
                      <a:r>
                        <a:rPr lang="en-US" sz="1400" dirty="0" err="1" smtClean="0">
                          <a:solidFill>
                            <a:schemeClr val="tx1"/>
                          </a:solidFill>
                          <a:latin typeface="Times New Roman" pitchFamily="18" charset="0"/>
                          <a:cs typeface="Times New Roman" pitchFamily="18" charset="0"/>
                        </a:rPr>
                        <a:t>cực</a:t>
                      </a:r>
                      <a:r>
                        <a:rPr lang="en-US" sz="1400" dirty="0" smtClean="0">
                          <a:solidFill>
                            <a:schemeClr val="tx1"/>
                          </a:solidFill>
                          <a:latin typeface="Times New Roman" pitchFamily="18" charset="0"/>
                          <a:cs typeface="Times New Roman" pitchFamily="18" charset="0"/>
                        </a:rPr>
                        <a:t> </a:t>
                      </a:r>
                      <a:r>
                        <a:rPr lang="vi-VN" sz="1400" dirty="0" smtClean="0">
                          <a:solidFill>
                            <a:schemeClr val="tx1"/>
                          </a:solidFill>
                          <a:latin typeface="Times New Roman" pitchFamily="18" charset="0"/>
                          <a:cs typeface="Times New Roman" pitchFamily="18" charset="0"/>
                        </a:rPr>
                        <a:t>đại</a:t>
                      </a:r>
                      <a:endParaRPr lang="en-US" sz="14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smtClean="0">
                          <a:solidFill>
                            <a:schemeClr val="tx1"/>
                          </a:solidFill>
                          <a:latin typeface="Times New Roman" pitchFamily="18" charset="0"/>
                          <a:cs typeface="Times New Roman" pitchFamily="18" charset="0"/>
                        </a:rPr>
                        <a:t>KB2 </a:t>
                      </a:r>
                      <a:r>
                        <a:rPr lang="en-US" sz="1400" dirty="0" err="1" smtClean="0">
                          <a:solidFill>
                            <a:schemeClr val="tx1"/>
                          </a:solidFill>
                          <a:latin typeface="Times New Roman" pitchFamily="18" charset="0"/>
                          <a:cs typeface="Times New Roman" pitchFamily="18" charset="0"/>
                        </a:rPr>
                        <a:t>giảm</a:t>
                      </a:r>
                      <a:r>
                        <a:rPr lang="en-US" sz="1400" dirty="0" smtClean="0">
                          <a:solidFill>
                            <a:schemeClr val="tx1"/>
                          </a:solidFill>
                          <a:latin typeface="Times New Roman" pitchFamily="18" charset="0"/>
                          <a:cs typeface="Times New Roman" pitchFamily="18" charset="0"/>
                        </a:rPr>
                        <a:t> </a:t>
                      </a:r>
                      <a:r>
                        <a:rPr lang="en-US" sz="1400" dirty="0" err="1" smtClean="0">
                          <a:solidFill>
                            <a:schemeClr val="tx1"/>
                          </a:solidFill>
                          <a:latin typeface="Times New Roman" pitchFamily="18" charset="0"/>
                          <a:cs typeface="Times New Roman" pitchFamily="18" charset="0"/>
                        </a:rPr>
                        <a:t>gần</a:t>
                      </a:r>
                      <a:r>
                        <a:rPr lang="en-US" sz="1400" dirty="0" smtClean="0">
                          <a:solidFill>
                            <a:schemeClr val="tx1"/>
                          </a:solidFill>
                          <a:latin typeface="Times New Roman" pitchFamily="18" charset="0"/>
                          <a:cs typeface="Times New Roman" pitchFamily="18" charset="0"/>
                        </a:rPr>
                        <a:t> 9 </a:t>
                      </a:r>
                      <a:r>
                        <a:rPr lang="en-US" sz="1400" dirty="0" err="1" smtClean="0">
                          <a:solidFill>
                            <a:schemeClr val="tx1"/>
                          </a:solidFill>
                          <a:latin typeface="Times New Roman" pitchFamily="18" charset="0"/>
                          <a:cs typeface="Times New Roman" pitchFamily="18" charset="0"/>
                        </a:rPr>
                        <a:t>lần</a:t>
                      </a:r>
                      <a:r>
                        <a:rPr lang="en-US" sz="1400" dirty="0" smtClean="0">
                          <a:solidFill>
                            <a:schemeClr val="tx1"/>
                          </a:solidFill>
                          <a:latin typeface="Times New Roman" pitchFamily="18" charset="0"/>
                          <a:cs typeface="Times New Roman" pitchFamily="18" charset="0"/>
                        </a:rPr>
                        <a:t> so </a:t>
                      </a:r>
                      <a:r>
                        <a:rPr lang="en-US" sz="1400" dirty="0" err="1" smtClean="0">
                          <a:solidFill>
                            <a:schemeClr val="tx1"/>
                          </a:solidFill>
                          <a:latin typeface="Times New Roman" pitchFamily="18" charset="0"/>
                          <a:cs typeface="Times New Roman" pitchFamily="18" charset="0"/>
                        </a:rPr>
                        <a:t>với</a:t>
                      </a:r>
                      <a:r>
                        <a:rPr lang="en-US" sz="1400" dirty="0" smtClean="0">
                          <a:solidFill>
                            <a:schemeClr val="tx1"/>
                          </a:solidFill>
                          <a:latin typeface="Times New Roman" pitchFamily="18" charset="0"/>
                          <a:cs typeface="Times New Roman" pitchFamily="18" charset="0"/>
                        </a:rPr>
                        <a:t> KB1</a:t>
                      </a:r>
                    </a:p>
                    <a:p>
                      <a:r>
                        <a:rPr lang="en-US" sz="1400" dirty="0" smtClean="0">
                          <a:solidFill>
                            <a:schemeClr val="tx1"/>
                          </a:solidFill>
                          <a:latin typeface="Times New Roman" pitchFamily="18" charset="0"/>
                          <a:cs typeface="Times New Roman" pitchFamily="18" charset="0"/>
                        </a:rPr>
                        <a:t>KB3 </a:t>
                      </a:r>
                      <a:r>
                        <a:rPr lang="en-US" sz="1400" dirty="0" err="1" smtClean="0">
                          <a:solidFill>
                            <a:schemeClr val="tx1"/>
                          </a:solidFill>
                          <a:latin typeface="Times New Roman" pitchFamily="18" charset="0"/>
                          <a:cs typeface="Times New Roman" pitchFamily="18" charset="0"/>
                        </a:rPr>
                        <a:t>giảm</a:t>
                      </a:r>
                      <a:r>
                        <a:rPr lang="en-US" sz="1400" dirty="0" smtClean="0">
                          <a:solidFill>
                            <a:schemeClr val="tx1"/>
                          </a:solidFill>
                          <a:latin typeface="Times New Roman" pitchFamily="18" charset="0"/>
                          <a:cs typeface="Times New Roman" pitchFamily="18" charset="0"/>
                        </a:rPr>
                        <a:t> </a:t>
                      </a:r>
                      <a:r>
                        <a:rPr lang="en-US" sz="1400" dirty="0" err="1" smtClean="0">
                          <a:solidFill>
                            <a:schemeClr val="tx1"/>
                          </a:solidFill>
                          <a:latin typeface="Times New Roman" pitchFamily="18" charset="0"/>
                          <a:cs typeface="Times New Roman" pitchFamily="18" charset="0"/>
                        </a:rPr>
                        <a:t>gần</a:t>
                      </a:r>
                      <a:r>
                        <a:rPr lang="en-US" sz="1400" dirty="0" smtClean="0">
                          <a:solidFill>
                            <a:schemeClr val="tx1"/>
                          </a:solidFill>
                          <a:latin typeface="Times New Roman" pitchFamily="18" charset="0"/>
                          <a:cs typeface="Times New Roman" pitchFamily="18" charset="0"/>
                        </a:rPr>
                        <a:t> 5 </a:t>
                      </a:r>
                      <a:r>
                        <a:rPr lang="en-US" sz="1400" dirty="0" err="1" smtClean="0">
                          <a:solidFill>
                            <a:schemeClr val="tx1"/>
                          </a:solidFill>
                          <a:latin typeface="Times New Roman" pitchFamily="18" charset="0"/>
                          <a:cs typeface="Times New Roman" pitchFamily="18" charset="0"/>
                        </a:rPr>
                        <a:t>lần</a:t>
                      </a:r>
                      <a:r>
                        <a:rPr lang="en-US" sz="1400" dirty="0" smtClean="0">
                          <a:solidFill>
                            <a:schemeClr val="tx1"/>
                          </a:solidFill>
                          <a:latin typeface="Times New Roman" pitchFamily="18" charset="0"/>
                          <a:cs typeface="Times New Roman" pitchFamily="18" charset="0"/>
                        </a:rPr>
                        <a:t> so </a:t>
                      </a:r>
                      <a:r>
                        <a:rPr lang="en-US" sz="1400" dirty="0" err="1" smtClean="0">
                          <a:solidFill>
                            <a:schemeClr val="tx1"/>
                          </a:solidFill>
                          <a:latin typeface="Times New Roman" pitchFamily="18" charset="0"/>
                          <a:cs typeface="Times New Roman" pitchFamily="18" charset="0"/>
                        </a:rPr>
                        <a:t>với</a:t>
                      </a:r>
                      <a:r>
                        <a:rPr lang="en-US" sz="1400" dirty="0" smtClean="0">
                          <a:solidFill>
                            <a:schemeClr val="tx1"/>
                          </a:solidFill>
                          <a:latin typeface="Times New Roman" pitchFamily="18" charset="0"/>
                          <a:cs typeface="Times New Roman" pitchFamily="18" charset="0"/>
                        </a:rPr>
                        <a:t> KB1</a:t>
                      </a:r>
                      <a:endParaRPr lang="en-US" sz="14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smtClean="0">
                          <a:solidFill>
                            <a:schemeClr val="tx1"/>
                          </a:solidFill>
                          <a:latin typeface="Times New Roman" pitchFamily="18" charset="0"/>
                          <a:cs typeface="Times New Roman" pitchFamily="18" charset="0"/>
                        </a:rPr>
                        <a:t>KB2 </a:t>
                      </a:r>
                      <a:r>
                        <a:rPr lang="en-US" sz="1400" dirty="0" err="1" smtClean="0">
                          <a:solidFill>
                            <a:schemeClr val="tx1"/>
                          </a:solidFill>
                          <a:latin typeface="Times New Roman" pitchFamily="18" charset="0"/>
                          <a:cs typeface="Times New Roman" pitchFamily="18" charset="0"/>
                        </a:rPr>
                        <a:t>giảm</a:t>
                      </a:r>
                      <a:r>
                        <a:rPr lang="en-US" sz="1400" dirty="0" smtClean="0">
                          <a:solidFill>
                            <a:schemeClr val="tx1"/>
                          </a:solidFill>
                          <a:latin typeface="Times New Roman" pitchFamily="18" charset="0"/>
                          <a:cs typeface="Times New Roman" pitchFamily="18" charset="0"/>
                        </a:rPr>
                        <a:t> h</a:t>
                      </a:r>
                      <a:r>
                        <a:rPr lang="vi-VN" sz="1400" dirty="0" smtClean="0">
                          <a:solidFill>
                            <a:schemeClr val="tx1"/>
                          </a:solidFill>
                          <a:latin typeface="Times New Roman" pitchFamily="18" charset="0"/>
                          <a:cs typeface="Times New Roman" pitchFamily="18" charset="0"/>
                        </a:rPr>
                        <a:t>ơ</a:t>
                      </a:r>
                      <a:r>
                        <a:rPr lang="en-US" sz="1400" dirty="0" smtClean="0">
                          <a:solidFill>
                            <a:schemeClr val="tx1"/>
                          </a:solidFill>
                          <a:latin typeface="Times New Roman" pitchFamily="18" charset="0"/>
                          <a:cs typeface="Times New Roman" pitchFamily="18" charset="0"/>
                        </a:rPr>
                        <a:t>n 10 </a:t>
                      </a:r>
                      <a:r>
                        <a:rPr lang="en-US" sz="1400" dirty="0" err="1" smtClean="0">
                          <a:solidFill>
                            <a:schemeClr val="tx1"/>
                          </a:solidFill>
                          <a:latin typeface="Times New Roman" pitchFamily="18" charset="0"/>
                          <a:cs typeface="Times New Roman" pitchFamily="18" charset="0"/>
                        </a:rPr>
                        <a:t>lần</a:t>
                      </a:r>
                      <a:r>
                        <a:rPr lang="en-US" sz="1400" dirty="0" smtClean="0">
                          <a:solidFill>
                            <a:schemeClr val="tx1"/>
                          </a:solidFill>
                          <a:latin typeface="Times New Roman" pitchFamily="18" charset="0"/>
                          <a:cs typeface="Times New Roman" pitchFamily="18" charset="0"/>
                        </a:rPr>
                        <a:t> so </a:t>
                      </a:r>
                      <a:r>
                        <a:rPr lang="en-US" sz="1400" dirty="0" err="1" smtClean="0">
                          <a:solidFill>
                            <a:schemeClr val="tx1"/>
                          </a:solidFill>
                          <a:latin typeface="Times New Roman" pitchFamily="18" charset="0"/>
                          <a:cs typeface="Times New Roman" pitchFamily="18" charset="0"/>
                        </a:rPr>
                        <a:t>với</a:t>
                      </a:r>
                      <a:r>
                        <a:rPr lang="en-US" sz="1400" dirty="0" smtClean="0">
                          <a:solidFill>
                            <a:schemeClr val="tx1"/>
                          </a:solidFill>
                          <a:latin typeface="Times New Roman" pitchFamily="18" charset="0"/>
                          <a:cs typeface="Times New Roman" pitchFamily="18" charset="0"/>
                        </a:rPr>
                        <a:t> KB1</a:t>
                      </a:r>
                    </a:p>
                    <a:p>
                      <a:r>
                        <a:rPr lang="en-US" sz="1400" dirty="0" smtClean="0">
                          <a:solidFill>
                            <a:schemeClr val="tx1"/>
                          </a:solidFill>
                          <a:latin typeface="Times New Roman" pitchFamily="18" charset="0"/>
                          <a:cs typeface="Times New Roman" pitchFamily="18" charset="0"/>
                        </a:rPr>
                        <a:t>KB3 </a:t>
                      </a:r>
                      <a:r>
                        <a:rPr lang="en-US" sz="1400" dirty="0" err="1" smtClean="0">
                          <a:solidFill>
                            <a:schemeClr val="tx1"/>
                          </a:solidFill>
                          <a:latin typeface="Times New Roman" pitchFamily="18" charset="0"/>
                          <a:cs typeface="Times New Roman" pitchFamily="18" charset="0"/>
                        </a:rPr>
                        <a:t>giảm</a:t>
                      </a:r>
                      <a:r>
                        <a:rPr lang="en-US" sz="1400" dirty="0" smtClean="0">
                          <a:solidFill>
                            <a:schemeClr val="tx1"/>
                          </a:solidFill>
                          <a:latin typeface="Times New Roman" pitchFamily="18" charset="0"/>
                          <a:cs typeface="Times New Roman" pitchFamily="18" charset="0"/>
                        </a:rPr>
                        <a:t> h</a:t>
                      </a:r>
                      <a:r>
                        <a:rPr lang="vi-VN" sz="1400" dirty="0" smtClean="0">
                          <a:solidFill>
                            <a:schemeClr val="tx1"/>
                          </a:solidFill>
                          <a:latin typeface="Times New Roman" pitchFamily="18" charset="0"/>
                          <a:cs typeface="Times New Roman" pitchFamily="18" charset="0"/>
                        </a:rPr>
                        <a:t>ơ</a:t>
                      </a:r>
                      <a:r>
                        <a:rPr lang="en-US" sz="1400" dirty="0" smtClean="0">
                          <a:solidFill>
                            <a:schemeClr val="tx1"/>
                          </a:solidFill>
                          <a:latin typeface="Times New Roman" pitchFamily="18" charset="0"/>
                          <a:cs typeface="Times New Roman" pitchFamily="18" charset="0"/>
                        </a:rPr>
                        <a:t>n 5 </a:t>
                      </a:r>
                      <a:r>
                        <a:rPr lang="en-US" sz="1400" dirty="0" err="1" smtClean="0">
                          <a:solidFill>
                            <a:schemeClr val="tx1"/>
                          </a:solidFill>
                          <a:latin typeface="Times New Roman" pitchFamily="18" charset="0"/>
                          <a:cs typeface="Times New Roman" pitchFamily="18" charset="0"/>
                        </a:rPr>
                        <a:t>lần</a:t>
                      </a:r>
                      <a:r>
                        <a:rPr lang="en-US" sz="1400" dirty="0" smtClean="0">
                          <a:solidFill>
                            <a:schemeClr val="tx1"/>
                          </a:solidFill>
                          <a:latin typeface="Times New Roman" pitchFamily="18" charset="0"/>
                          <a:cs typeface="Times New Roman" pitchFamily="18" charset="0"/>
                        </a:rPr>
                        <a:t> so </a:t>
                      </a:r>
                      <a:r>
                        <a:rPr lang="en-US" sz="1400" dirty="0" err="1" smtClean="0">
                          <a:solidFill>
                            <a:schemeClr val="tx1"/>
                          </a:solidFill>
                          <a:latin typeface="Times New Roman" pitchFamily="18" charset="0"/>
                          <a:cs typeface="Times New Roman" pitchFamily="18" charset="0"/>
                        </a:rPr>
                        <a:t>với</a:t>
                      </a:r>
                      <a:r>
                        <a:rPr lang="en-US" sz="1400" dirty="0" smtClean="0">
                          <a:solidFill>
                            <a:schemeClr val="tx1"/>
                          </a:solidFill>
                          <a:latin typeface="Times New Roman" pitchFamily="18" charset="0"/>
                          <a:cs typeface="Times New Roman" pitchFamily="18" charset="0"/>
                        </a:rPr>
                        <a:t> KB1</a:t>
                      </a:r>
                      <a:endParaRPr lang="en-US" sz="14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smtClean="0">
                          <a:solidFill>
                            <a:schemeClr val="tx1"/>
                          </a:solidFill>
                          <a:latin typeface="Times New Roman" pitchFamily="18" charset="0"/>
                          <a:cs typeface="Times New Roman" pitchFamily="18" charset="0"/>
                        </a:rPr>
                        <a:t>KB2 </a:t>
                      </a:r>
                      <a:r>
                        <a:rPr lang="en-US" sz="1400" dirty="0" err="1" smtClean="0">
                          <a:solidFill>
                            <a:schemeClr val="tx1"/>
                          </a:solidFill>
                          <a:latin typeface="Times New Roman" pitchFamily="18" charset="0"/>
                          <a:cs typeface="Times New Roman" pitchFamily="18" charset="0"/>
                        </a:rPr>
                        <a:t>giảm</a:t>
                      </a:r>
                      <a:r>
                        <a:rPr lang="en-US" sz="1400" dirty="0" smtClean="0">
                          <a:solidFill>
                            <a:schemeClr val="tx1"/>
                          </a:solidFill>
                          <a:latin typeface="Times New Roman" pitchFamily="18" charset="0"/>
                          <a:cs typeface="Times New Roman" pitchFamily="18" charset="0"/>
                        </a:rPr>
                        <a:t> </a:t>
                      </a:r>
                      <a:r>
                        <a:rPr lang="en-US" sz="1400" dirty="0" err="1" smtClean="0">
                          <a:solidFill>
                            <a:schemeClr val="tx1"/>
                          </a:solidFill>
                          <a:latin typeface="Times New Roman" pitchFamily="18" charset="0"/>
                          <a:cs typeface="Times New Roman" pitchFamily="18" charset="0"/>
                        </a:rPr>
                        <a:t>gần</a:t>
                      </a:r>
                      <a:r>
                        <a:rPr lang="en-US" sz="1400" dirty="0" smtClean="0">
                          <a:solidFill>
                            <a:schemeClr val="tx1"/>
                          </a:solidFill>
                          <a:latin typeface="Times New Roman" pitchFamily="18" charset="0"/>
                          <a:cs typeface="Times New Roman" pitchFamily="18" charset="0"/>
                        </a:rPr>
                        <a:t> 10 </a:t>
                      </a:r>
                      <a:r>
                        <a:rPr lang="en-US" sz="1400" dirty="0" err="1" smtClean="0">
                          <a:solidFill>
                            <a:schemeClr val="tx1"/>
                          </a:solidFill>
                          <a:latin typeface="Times New Roman" pitchFamily="18" charset="0"/>
                          <a:cs typeface="Times New Roman" pitchFamily="18" charset="0"/>
                        </a:rPr>
                        <a:t>lần</a:t>
                      </a:r>
                      <a:r>
                        <a:rPr lang="en-US" sz="1400" dirty="0" smtClean="0">
                          <a:solidFill>
                            <a:schemeClr val="tx1"/>
                          </a:solidFill>
                          <a:latin typeface="Times New Roman" pitchFamily="18" charset="0"/>
                          <a:cs typeface="Times New Roman" pitchFamily="18" charset="0"/>
                        </a:rPr>
                        <a:t> so </a:t>
                      </a:r>
                      <a:r>
                        <a:rPr lang="en-US" sz="1400" dirty="0" err="1" smtClean="0">
                          <a:solidFill>
                            <a:schemeClr val="tx1"/>
                          </a:solidFill>
                          <a:latin typeface="Times New Roman" pitchFamily="18" charset="0"/>
                          <a:cs typeface="Times New Roman" pitchFamily="18" charset="0"/>
                        </a:rPr>
                        <a:t>với</a:t>
                      </a:r>
                      <a:r>
                        <a:rPr lang="en-US" sz="1400" dirty="0" smtClean="0">
                          <a:solidFill>
                            <a:schemeClr val="tx1"/>
                          </a:solidFill>
                          <a:latin typeface="Times New Roman" pitchFamily="18" charset="0"/>
                          <a:cs typeface="Times New Roman" pitchFamily="18" charset="0"/>
                        </a:rPr>
                        <a:t> KB1</a:t>
                      </a:r>
                    </a:p>
                    <a:p>
                      <a:r>
                        <a:rPr lang="en-US" sz="1400" dirty="0" smtClean="0">
                          <a:solidFill>
                            <a:schemeClr val="tx1"/>
                          </a:solidFill>
                          <a:latin typeface="Times New Roman" pitchFamily="18" charset="0"/>
                          <a:cs typeface="Times New Roman" pitchFamily="18" charset="0"/>
                        </a:rPr>
                        <a:t>KB3 </a:t>
                      </a:r>
                      <a:r>
                        <a:rPr lang="en-US" sz="1400" dirty="0" err="1" smtClean="0">
                          <a:solidFill>
                            <a:schemeClr val="tx1"/>
                          </a:solidFill>
                          <a:latin typeface="Times New Roman" pitchFamily="18" charset="0"/>
                          <a:cs typeface="Times New Roman" pitchFamily="18" charset="0"/>
                        </a:rPr>
                        <a:t>giảm</a:t>
                      </a:r>
                      <a:r>
                        <a:rPr lang="en-US" sz="1400" dirty="0" smtClean="0">
                          <a:solidFill>
                            <a:schemeClr val="tx1"/>
                          </a:solidFill>
                          <a:latin typeface="Times New Roman" pitchFamily="18" charset="0"/>
                          <a:cs typeface="Times New Roman" pitchFamily="18" charset="0"/>
                        </a:rPr>
                        <a:t> </a:t>
                      </a:r>
                      <a:r>
                        <a:rPr lang="en-US" sz="1400" dirty="0" err="1" smtClean="0">
                          <a:solidFill>
                            <a:schemeClr val="tx1"/>
                          </a:solidFill>
                          <a:latin typeface="Times New Roman" pitchFamily="18" charset="0"/>
                          <a:cs typeface="Times New Roman" pitchFamily="18" charset="0"/>
                        </a:rPr>
                        <a:t>gần</a:t>
                      </a:r>
                      <a:r>
                        <a:rPr lang="en-US" sz="1400" baseline="0" dirty="0" smtClean="0">
                          <a:solidFill>
                            <a:schemeClr val="tx1"/>
                          </a:solidFill>
                          <a:latin typeface="Times New Roman" pitchFamily="18" charset="0"/>
                          <a:cs typeface="Times New Roman" pitchFamily="18" charset="0"/>
                        </a:rPr>
                        <a:t> 4 </a:t>
                      </a:r>
                      <a:r>
                        <a:rPr lang="en-US" sz="1400" baseline="0" dirty="0" err="1" smtClean="0">
                          <a:solidFill>
                            <a:schemeClr val="tx1"/>
                          </a:solidFill>
                          <a:latin typeface="Times New Roman" pitchFamily="18" charset="0"/>
                          <a:cs typeface="Times New Roman" pitchFamily="18" charset="0"/>
                        </a:rPr>
                        <a:t>lần</a:t>
                      </a:r>
                      <a:r>
                        <a:rPr lang="en-US" sz="1400" baseline="0" dirty="0" smtClean="0">
                          <a:solidFill>
                            <a:schemeClr val="tx1"/>
                          </a:solidFill>
                          <a:latin typeface="Times New Roman" pitchFamily="18" charset="0"/>
                          <a:cs typeface="Times New Roman" pitchFamily="18" charset="0"/>
                        </a:rPr>
                        <a:t> so </a:t>
                      </a:r>
                      <a:r>
                        <a:rPr lang="en-US" sz="1400" baseline="0" dirty="0" err="1" smtClean="0">
                          <a:solidFill>
                            <a:schemeClr val="tx1"/>
                          </a:solidFill>
                          <a:latin typeface="Times New Roman" pitchFamily="18" charset="0"/>
                          <a:cs typeface="Times New Roman" pitchFamily="18" charset="0"/>
                        </a:rPr>
                        <a:t>với</a:t>
                      </a:r>
                      <a:r>
                        <a:rPr lang="en-US" sz="1400" baseline="0" dirty="0" smtClean="0">
                          <a:solidFill>
                            <a:schemeClr val="tx1"/>
                          </a:solidFill>
                          <a:latin typeface="Times New Roman" pitchFamily="18" charset="0"/>
                          <a:cs typeface="Times New Roman" pitchFamily="18" charset="0"/>
                        </a:rPr>
                        <a:t> KB1</a:t>
                      </a:r>
                      <a:endParaRPr lang="en-US" sz="14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0" name="Down Arrow 9"/>
          <p:cNvSpPr/>
          <p:nvPr/>
        </p:nvSpPr>
        <p:spPr>
          <a:xfrm>
            <a:off x="4644008" y="2571750"/>
            <a:ext cx="288032"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smtClean="0"/>
              <a:t>5/18/2018</a:t>
            </a:r>
            <a:endParaRPr lang="en-US"/>
          </a:p>
        </p:txBody>
      </p:sp>
      <p:sp>
        <p:nvSpPr>
          <p:cNvPr id="4" name="Footer Placeholder 3"/>
          <p:cNvSpPr>
            <a:spLocks noGrp="1"/>
          </p:cNvSpPr>
          <p:nvPr>
            <p:ph type="ftr" sz="quarter" idx="11"/>
          </p:nvPr>
        </p:nvSpPr>
        <p:spPr/>
        <p:txBody>
          <a:bodyPr/>
          <a:lstStyle/>
          <a:p>
            <a:r>
              <a:rPr lang="en-US" smtClean="0"/>
              <a:t>Báo cáo tổng kết nghiên cứu khoa học sinh viên</a:t>
            </a:r>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33</a:t>
            </a:fld>
            <a:endParaRPr lang="en-US"/>
          </a:p>
        </p:txBody>
      </p:sp>
    </p:spTree>
    <p:extLst>
      <p:ext uri="{BB962C8B-B14F-4D97-AF65-F5344CB8AC3E}">
        <p14:creationId xmlns:p14="http://schemas.microsoft.com/office/powerpoint/2010/main" val="114965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6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600" fill="hold"/>
                                        <p:tgtEl>
                                          <p:spTgt spid="10"/>
                                        </p:tgtEl>
                                        <p:attrNameLst>
                                          <p:attrName>ppt_w</p:attrName>
                                        </p:attrNameLst>
                                      </p:cBhvr>
                                      <p:tavLst>
                                        <p:tav tm="0">
                                          <p:val>
                                            <p:fltVal val="0"/>
                                          </p:val>
                                        </p:tav>
                                        <p:tav tm="100000">
                                          <p:val>
                                            <p:strVal val="#ppt_w"/>
                                          </p:val>
                                        </p:tav>
                                      </p:tavLst>
                                    </p:anim>
                                    <p:anim calcmode="lin" valueType="num">
                                      <p:cBhvr>
                                        <p:cTn id="18" dur="600" fill="hold"/>
                                        <p:tgtEl>
                                          <p:spTgt spid="10"/>
                                        </p:tgtEl>
                                        <p:attrNameLst>
                                          <p:attrName>ppt_h</p:attrName>
                                        </p:attrNameLst>
                                      </p:cBhvr>
                                      <p:tavLst>
                                        <p:tav tm="0">
                                          <p:val>
                                            <p:fltVal val="0"/>
                                          </p:val>
                                        </p:tav>
                                        <p:tav tm="100000">
                                          <p:val>
                                            <p:strVal val="#ppt_h"/>
                                          </p:val>
                                        </p:tav>
                                      </p:tavLst>
                                    </p:anim>
                                    <p:anim calcmode="lin" valueType="num">
                                      <p:cBhvr>
                                        <p:cTn id="19" dur="600" fill="hold"/>
                                        <p:tgtEl>
                                          <p:spTgt spid="10"/>
                                        </p:tgtEl>
                                        <p:attrNameLst>
                                          <p:attrName>style.rotation</p:attrName>
                                        </p:attrNameLst>
                                      </p:cBhvr>
                                      <p:tavLst>
                                        <p:tav tm="0">
                                          <p:val>
                                            <p:fltVal val="90"/>
                                          </p:val>
                                        </p:tav>
                                        <p:tav tm="100000">
                                          <p:val>
                                            <p:fltVal val="0"/>
                                          </p:val>
                                        </p:tav>
                                      </p:tavLst>
                                    </p:anim>
                                    <p:animEffect transition="in" filter="fade">
                                      <p:cBhvr>
                                        <p:cTn id="20" dur="6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5486"/>
            <a:ext cx="5182344" cy="432048"/>
          </a:xfrm>
        </p:spPr>
        <p:txBody>
          <a:bodyPr/>
          <a:lstStyle/>
          <a:p>
            <a:pPr lvl="2" algn="l" rtl="0">
              <a:spcBef>
                <a:spcPct val="0"/>
              </a:spcBef>
            </a:pPr>
            <a:r>
              <a:rPr lang="en-US" sz="2000" b="1" i="1" dirty="0" err="1">
                <a:latin typeface="Times New Roman" pitchFamily="18" charset="0"/>
                <a:cs typeface="Times New Roman" pitchFamily="18" charset="0"/>
              </a:rPr>
              <a:t>Kết</a:t>
            </a:r>
            <a:r>
              <a:rPr lang="en-US" sz="2000" b="1" i="1" dirty="0">
                <a:latin typeface="Times New Roman" pitchFamily="18" charset="0"/>
                <a:cs typeface="Times New Roman" pitchFamily="18" charset="0"/>
              </a:rPr>
              <a:t> </a:t>
            </a:r>
            <a:r>
              <a:rPr lang="en-US" sz="2000" b="1" i="1" dirty="0" err="1">
                <a:latin typeface="Times New Roman" pitchFamily="18" charset="0"/>
                <a:cs typeface="Times New Roman" pitchFamily="18" charset="0"/>
              </a:rPr>
              <a:t>quả</a:t>
            </a:r>
            <a:r>
              <a:rPr lang="en-US" sz="2000" b="1" i="1" dirty="0">
                <a:latin typeface="Times New Roman" pitchFamily="18" charset="0"/>
                <a:cs typeface="Times New Roman" pitchFamily="18" charset="0"/>
              </a:rPr>
              <a:t> </a:t>
            </a:r>
            <a:r>
              <a:rPr lang="en-US" sz="2000" b="1" i="1" dirty="0" err="1">
                <a:latin typeface="Times New Roman" pitchFamily="18" charset="0"/>
                <a:cs typeface="Times New Roman" pitchFamily="18" charset="0"/>
              </a:rPr>
              <a:t>mô</a:t>
            </a:r>
            <a:r>
              <a:rPr lang="en-US" sz="2000" b="1" i="1" dirty="0">
                <a:latin typeface="Times New Roman" pitchFamily="18" charset="0"/>
                <a:cs typeface="Times New Roman" pitchFamily="18" charset="0"/>
              </a:rPr>
              <a:t> </a:t>
            </a:r>
            <a:r>
              <a:rPr lang="en-US" sz="2000" b="1" i="1" dirty="0" err="1">
                <a:latin typeface="Times New Roman" pitchFamily="18" charset="0"/>
                <a:cs typeface="Times New Roman" pitchFamily="18" charset="0"/>
              </a:rPr>
              <a:t>phỏng</a:t>
            </a:r>
            <a:r>
              <a:rPr lang="en-US" sz="2000" b="1" i="1" dirty="0">
                <a:latin typeface="Times New Roman" pitchFamily="18" charset="0"/>
                <a:cs typeface="Times New Roman" pitchFamily="18" charset="0"/>
              </a:rPr>
              <a:t> </a:t>
            </a:r>
            <a:r>
              <a:rPr lang="en-US" sz="2000" b="1" i="1" dirty="0" err="1">
                <a:latin typeface="Times New Roman" pitchFamily="18" charset="0"/>
                <a:cs typeface="Times New Roman" pitchFamily="18" charset="0"/>
              </a:rPr>
              <a:t>vận</a:t>
            </a:r>
            <a:r>
              <a:rPr lang="en-US" sz="2000" b="1" i="1" dirty="0">
                <a:latin typeface="Times New Roman" pitchFamily="18" charset="0"/>
                <a:cs typeface="Times New Roman" pitchFamily="18" charset="0"/>
              </a:rPr>
              <a:t> </a:t>
            </a:r>
            <a:r>
              <a:rPr lang="en-US" sz="2000" b="1" i="1" dirty="0" err="1">
                <a:latin typeface="Times New Roman" pitchFamily="18" charset="0"/>
                <a:cs typeface="Times New Roman" pitchFamily="18" charset="0"/>
              </a:rPr>
              <a:t>chuyển</a:t>
            </a:r>
            <a:r>
              <a:rPr lang="en-US" sz="2000" b="1" i="1" dirty="0">
                <a:latin typeface="Times New Roman" pitchFamily="18" charset="0"/>
                <a:cs typeface="Times New Roman" pitchFamily="18" charset="0"/>
              </a:rPr>
              <a:t> </a:t>
            </a:r>
            <a:r>
              <a:rPr lang="en-US" sz="2000" b="1" i="1" dirty="0" err="1">
                <a:latin typeface="Times New Roman" pitchFamily="18" charset="0"/>
                <a:cs typeface="Times New Roman" pitchFamily="18" charset="0"/>
              </a:rPr>
              <a:t>bùn</a:t>
            </a:r>
            <a:r>
              <a:rPr lang="en-US" sz="2000" b="1" i="1" dirty="0">
                <a:latin typeface="Times New Roman" pitchFamily="18" charset="0"/>
                <a:cs typeface="Times New Roman" pitchFamily="18" charset="0"/>
              </a:rPr>
              <a:t> </a:t>
            </a:r>
            <a:r>
              <a:rPr lang="en-US" sz="2000" b="1" i="1" dirty="0" err="1" smtClean="0">
                <a:latin typeface="Times New Roman" pitchFamily="18" charset="0"/>
                <a:cs typeface="Times New Roman" pitchFamily="18" charset="0"/>
              </a:rPr>
              <a:t>cát</a:t>
            </a:r>
            <a:endParaRPr lang="en-US" sz="2000" dirty="0">
              <a:latin typeface="Times New Roman" pitchFamily="18" charset="0"/>
              <a:cs typeface="Times New Roman" pitchFamily="18" charset="0"/>
            </a:endParaRPr>
          </a:p>
        </p:txBody>
      </p:sp>
      <p:sp>
        <p:nvSpPr>
          <p:cNvPr id="7" name="Text Placeholder 6"/>
          <p:cNvSpPr>
            <a:spLocks noGrp="1"/>
          </p:cNvSpPr>
          <p:nvPr>
            <p:ph type="body" sz="half" idx="2"/>
          </p:nvPr>
        </p:nvSpPr>
        <p:spPr>
          <a:xfrm>
            <a:off x="13642" y="673871"/>
            <a:ext cx="3275856" cy="3672408"/>
          </a:xfrm>
        </p:spPr>
        <p:txBody>
          <a:bodyPr>
            <a:noAutofit/>
          </a:bodyPr>
          <a:lstStyle/>
          <a:p>
            <a:pPr algn="just">
              <a:lnSpc>
                <a:spcPct val="110000"/>
              </a:lnSpc>
            </a:pP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Vận</a:t>
            </a:r>
            <a:r>
              <a:rPr lang="en-US" sz="1600" dirty="0" smtClean="0">
                <a:latin typeface="Times New Roman" pitchFamily="18" charset="0"/>
                <a:cs typeface="Times New Roman" pitchFamily="18" charset="0"/>
              </a:rPr>
              <a:t> </a:t>
            </a:r>
            <a:r>
              <a:rPr lang="en-US" sz="1600" dirty="0" err="1">
                <a:latin typeface="Times New Roman" pitchFamily="18" charset="0"/>
                <a:cs typeface="Times New Roman" pitchFamily="18" charset="0"/>
              </a:rPr>
              <a:t>chuyển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bùn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cát</a:t>
            </a:r>
            <a:r>
              <a:rPr lang="en-US" sz="1600" dirty="0">
                <a:latin typeface="Times New Roman" pitchFamily="18" charset="0"/>
                <a:cs typeface="Times New Roman" pitchFamily="18" charset="0"/>
              </a:rPr>
              <a:t> </a:t>
            </a:r>
            <a:r>
              <a:rPr lang="vi-VN" sz="1600" dirty="0">
                <a:latin typeface="Times New Roman" pitchFamily="18" charset="0"/>
                <a:cs typeface="Times New Roman" pitchFamily="18" charset="0"/>
              </a:rPr>
              <a:t>được</a:t>
            </a:r>
            <a:r>
              <a:rPr lang="en-US" sz="1600" dirty="0">
                <a:latin typeface="Times New Roman" pitchFamily="18" charset="0"/>
                <a:cs typeface="Times New Roman" pitchFamily="18" charset="0"/>
              </a:rPr>
              <a:t> so </a:t>
            </a:r>
            <a:r>
              <a:rPr lang="en-US" sz="1600" dirty="0" err="1">
                <a:latin typeface="Times New Roman" pitchFamily="18" charset="0"/>
                <a:cs typeface="Times New Roman" pitchFamily="18" charset="0"/>
              </a:rPr>
              <a:t>sánh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giữa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các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kịch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bản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với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nhau</a:t>
            </a:r>
            <a:r>
              <a:rPr lang="en-US" sz="1600" dirty="0">
                <a:latin typeface="Times New Roman" pitchFamily="18" charset="0"/>
                <a:cs typeface="Times New Roman" pitchFamily="18" charset="0"/>
              </a:rPr>
              <a:t> qua l</a:t>
            </a:r>
            <a:r>
              <a:rPr lang="vi-VN" sz="1600" dirty="0">
                <a:latin typeface="Times New Roman" pitchFamily="18" charset="0"/>
                <a:cs typeface="Times New Roman" pitchFamily="18" charset="0"/>
              </a:rPr>
              <a:t>ượng</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bồi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tích</a:t>
            </a:r>
            <a:r>
              <a:rPr lang="en-US" sz="1600" dirty="0">
                <a:latin typeface="Times New Roman" pitchFamily="18" charset="0"/>
                <a:cs typeface="Times New Roman" pitchFamily="18" charset="0"/>
              </a:rPr>
              <a:t> di </a:t>
            </a:r>
            <a:r>
              <a:rPr lang="en-US" sz="1600" dirty="0" err="1">
                <a:latin typeface="Times New Roman" pitchFamily="18" charset="0"/>
                <a:cs typeface="Times New Roman" pitchFamily="18" charset="0"/>
              </a:rPr>
              <a:t>chuyển</a:t>
            </a:r>
            <a:r>
              <a:rPr lang="en-US" sz="1600" dirty="0">
                <a:latin typeface="Times New Roman" pitchFamily="18" charset="0"/>
                <a:cs typeface="Times New Roman" pitchFamily="18" charset="0"/>
              </a:rPr>
              <a:t> qua </a:t>
            </a:r>
            <a:r>
              <a:rPr lang="en-US" sz="1600" dirty="0" smtClean="0">
                <a:latin typeface="Times New Roman" pitchFamily="18" charset="0"/>
                <a:cs typeface="Times New Roman" pitchFamily="18" charset="0"/>
              </a:rPr>
              <a:t>06  </a:t>
            </a:r>
            <a:r>
              <a:rPr lang="en-US" sz="1600" dirty="0" err="1">
                <a:latin typeface="Times New Roman" pitchFamily="18" charset="0"/>
                <a:cs typeface="Times New Roman" pitchFamily="18" charset="0"/>
              </a:rPr>
              <a:t>mặt</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cắt</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và</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theo</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hai</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thời</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kỳ</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gió</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mùa</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Đông</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Bắc</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và</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gió</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mùa</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Tây</a:t>
            </a:r>
            <a:r>
              <a:rPr lang="en-US" sz="1600" dirty="0" smtClean="0">
                <a:latin typeface="Times New Roman" pitchFamily="18" charset="0"/>
                <a:cs typeface="Times New Roman" pitchFamily="18" charset="0"/>
              </a:rPr>
              <a:t> Nam.</a:t>
            </a:r>
          </a:p>
          <a:p>
            <a:pPr algn="just">
              <a:lnSpc>
                <a:spcPct val="110000"/>
              </a:lnSpc>
            </a:pP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Lượng</a:t>
            </a:r>
            <a:r>
              <a:rPr lang="en-US" sz="1600" dirty="0" smtClean="0">
                <a:latin typeface="Times New Roman" pitchFamily="18" charset="0"/>
                <a:cs typeface="Times New Roman" pitchFamily="18" charset="0"/>
              </a:rPr>
              <a:t> </a:t>
            </a:r>
            <a:r>
              <a:rPr lang="en-US" sz="1600" dirty="0" err="1">
                <a:latin typeface="Times New Roman" pitchFamily="18" charset="0"/>
                <a:cs typeface="Times New Roman" pitchFamily="18" charset="0"/>
              </a:rPr>
              <a:t>bồi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tích</a:t>
            </a:r>
            <a:r>
              <a:rPr lang="en-US" sz="1600" dirty="0">
                <a:latin typeface="Times New Roman" pitchFamily="18" charset="0"/>
                <a:cs typeface="Times New Roman" pitchFamily="18" charset="0"/>
              </a:rPr>
              <a:t> </a:t>
            </a:r>
            <a:r>
              <a:rPr lang="en-US" sz="1600" i="1" dirty="0" err="1">
                <a:latin typeface="Times New Roman" pitchFamily="18" charset="0"/>
                <a:cs typeface="Times New Roman" pitchFamily="18" charset="0"/>
              </a:rPr>
              <a:t>tịnh</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nét</a:t>
            </a:r>
            <a:r>
              <a:rPr lang="en-US" sz="1600" i="1" dirty="0">
                <a:latin typeface="Times New Roman" pitchFamily="18" charset="0"/>
                <a:cs typeface="Times New Roman" pitchFamily="18" charset="0"/>
              </a:rPr>
              <a:t>) </a:t>
            </a:r>
            <a:r>
              <a:rPr lang="en-US" sz="1600" dirty="0" err="1">
                <a:latin typeface="Times New Roman" pitchFamily="18" charset="0"/>
                <a:cs typeface="Times New Roman" pitchFamily="18" charset="0"/>
              </a:rPr>
              <a:t>là</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hiệu</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số</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giữa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lượng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bồi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tích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bồi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tích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hướng</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dương</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và</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lượng</a:t>
            </a:r>
            <a:r>
              <a:rPr lang="en-US" sz="1600" dirty="0" smtClean="0">
                <a:latin typeface="Times New Roman" pitchFamily="18" charset="0"/>
                <a:cs typeface="Times New Roman" pitchFamily="18" charset="0"/>
              </a:rPr>
              <a:t> </a:t>
            </a:r>
            <a:r>
              <a:rPr lang="en-US" sz="1600" dirty="0" err="1">
                <a:latin typeface="Times New Roman" pitchFamily="18" charset="0"/>
                <a:cs typeface="Times New Roman" pitchFamily="18" charset="0"/>
              </a:rPr>
              <a:t>bồi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tích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theo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hướng</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âm</a:t>
            </a:r>
            <a:r>
              <a:rPr lang="en-US" sz="1600" dirty="0" smtClean="0">
                <a:latin typeface="Times New Roman" pitchFamily="18" charset="0"/>
                <a:cs typeface="Times New Roman" pitchFamily="18" charset="0"/>
              </a:rPr>
              <a:t>. Do </a:t>
            </a:r>
            <a:r>
              <a:rPr lang="en-US" sz="1600" dirty="0" err="1">
                <a:latin typeface="Times New Roman" pitchFamily="18" charset="0"/>
                <a:cs typeface="Times New Roman" pitchFamily="18" charset="0"/>
              </a:rPr>
              <a:t>vậy</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mà</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nó</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có</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thể</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có</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giá</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trị</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dương</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giá</a:t>
            </a:r>
            <a:r>
              <a:rPr lang="en-US" sz="1600" dirty="0" smtClean="0">
                <a:latin typeface="Times New Roman" pitchFamily="18" charset="0"/>
                <a:cs typeface="Times New Roman" pitchFamily="18" charset="0"/>
              </a:rPr>
              <a:t> </a:t>
            </a:r>
            <a:r>
              <a:rPr lang="en-US" sz="1600" dirty="0" err="1">
                <a:latin typeface="Times New Roman" pitchFamily="18" charset="0"/>
                <a:cs typeface="Times New Roman" pitchFamily="18" charset="0"/>
              </a:rPr>
              <a:t>trị</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âm</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hoặc</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bằng</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0. </a:t>
            </a:r>
          </a:p>
          <a:p>
            <a:pPr algn="just">
              <a:lnSpc>
                <a:spcPct val="110000"/>
              </a:lnSpc>
            </a:pP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Lượng</a:t>
            </a:r>
            <a:r>
              <a:rPr lang="en-US" sz="1600" dirty="0" smtClean="0">
                <a:latin typeface="Times New Roman" pitchFamily="18" charset="0"/>
                <a:cs typeface="Times New Roman" pitchFamily="18" charset="0"/>
              </a:rPr>
              <a:t> </a:t>
            </a:r>
            <a:r>
              <a:rPr lang="en-US" sz="1600" dirty="0" err="1">
                <a:latin typeface="Times New Roman" pitchFamily="18" charset="0"/>
                <a:cs typeface="Times New Roman" pitchFamily="18" charset="0"/>
              </a:rPr>
              <a:t>bồi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tích</a:t>
            </a:r>
            <a:r>
              <a:rPr lang="en-US" sz="1600" dirty="0">
                <a:latin typeface="Times New Roman" pitchFamily="18" charset="0"/>
                <a:cs typeface="Times New Roman" pitchFamily="18" charset="0"/>
              </a:rPr>
              <a:t> </a:t>
            </a:r>
            <a:r>
              <a:rPr lang="en-US" sz="1600" i="1" dirty="0" err="1">
                <a:latin typeface="Times New Roman" pitchFamily="18" charset="0"/>
                <a:cs typeface="Times New Roman" pitchFamily="18" charset="0"/>
              </a:rPr>
              <a:t>tổng</a:t>
            </a:r>
            <a:r>
              <a:rPr lang="en-US" sz="1600" i="1" dirty="0">
                <a:latin typeface="Times New Roman" pitchFamily="18" charset="0"/>
                <a:cs typeface="Times New Roman" pitchFamily="18" charset="0"/>
              </a:rPr>
              <a:t> </a:t>
            </a:r>
            <a:r>
              <a:rPr lang="en-US" sz="1600" i="1" dirty="0" err="1">
                <a:latin typeface="Times New Roman" pitchFamily="18" charset="0"/>
                <a:cs typeface="Times New Roman" pitchFamily="18" charset="0"/>
              </a:rPr>
              <a:t>cộng</a:t>
            </a:r>
            <a:r>
              <a:rPr lang="en-US" sz="1600" i="1" dirty="0">
                <a:latin typeface="Times New Roman" pitchFamily="18" charset="0"/>
                <a:cs typeface="Times New Roman" pitchFamily="18" charset="0"/>
              </a:rPr>
              <a:t> (gross) </a:t>
            </a:r>
            <a:r>
              <a:rPr lang="en-US" sz="1600" dirty="0" err="1">
                <a:latin typeface="Times New Roman" pitchFamily="18" charset="0"/>
                <a:cs typeface="Times New Roman" pitchFamily="18" charset="0"/>
              </a:rPr>
              <a:t>là</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lượng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bồi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tích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tổng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cộng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theo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cả</a:t>
            </a:r>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2 </a:t>
            </a:r>
            <a:r>
              <a:rPr lang="en-US" sz="1600" dirty="0" err="1" smtClean="0">
                <a:latin typeface="Times New Roman" pitchFamily="18" charset="0"/>
                <a:cs typeface="Times New Roman" pitchFamily="18" charset="0"/>
              </a:rPr>
              <a:t>hướng</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không</a:t>
            </a:r>
            <a:r>
              <a:rPr lang="en-US" sz="1600" dirty="0" smtClean="0">
                <a:latin typeface="Times New Roman" pitchFamily="18" charset="0"/>
                <a:cs typeface="Times New Roman" pitchFamily="18" charset="0"/>
              </a:rPr>
              <a:t> </a:t>
            </a:r>
            <a:r>
              <a:rPr lang="en-US" sz="1600" dirty="0" err="1">
                <a:latin typeface="Times New Roman" pitchFamily="18" charset="0"/>
                <a:cs typeface="Times New Roman" pitchFamily="18" charset="0"/>
              </a:rPr>
              <a:t>xét</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tới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hướng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của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dòng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bồi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tích</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746289"/>
            <a:ext cx="5545013" cy="3599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r>
              <a:rPr lang="en-US" smtClean="0"/>
              <a:t>5/18/2018</a:t>
            </a:r>
            <a:endParaRPr lang="en-US" dirty="0"/>
          </a:p>
        </p:txBody>
      </p:sp>
      <p:sp>
        <p:nvSpPr>
          <p:cNvPr id="4" name="Footer Placeholder 3"/>
          <p:cNvSpPr>
            <a:spLocks noGrp="1"/>
          </p:cNvSpPr>
          <p:nvPr>
            <p:ph type="ftr" sz="quarter" idx="3"/>
          </p:nvPr>
        </p:nvSpPr>
        <p:spPr/>
        <p:txBody>
          <a:bodyPr/>
          <a:lstStyle/>
          <a:p>
            <a:r>
              <a:rPr lang="en-US" smtClean="0"/>
              <a:t>Báo cáo tổng kết nghiên cứu khoa học sinh viên</a:t>
            </a:r>
            <a:endParaRPr lang="en-US" dirty="0"/>
          </a:p>
        </p:txBody>
      </p:sp>
      <p:sp>
        <p:nvSpPr>
          <p:cNvPr id="5" name="Slide Number Placeholder 4"/>
          <p:cNvSpPr>
            <a:spLocks noGrp="1"/>
          </p:cNvSpPr>
          <p:nvPr>
            <p:ph type="sldNum" sz="quarter" idx="4"/>
          </p:nvPr>
        </p:nvSpPr>
        <p:spPr/>
        <p:txBody>
          <a:bodyPr/>
          <a:lstStyle/>
          <a:p>
            <a:fld id="{0F31DC1F-5561-484E-AB46-68C682854F61}" type="slidenum">
              <a:rPr lang="en-US" smtClean="0"/>
              <a:t>34</a:t>
            </a:fld>
            <a:endParaRPr lang="en-US" dirty="0"/>
          </a:p>
        </p:txBody>
      </p:sp>
    </p:spTree>
    <p:extLst>
      <p:ext uri="{BB962C8B-B14F-4D97-AF65-F5344CB8AC3E}">
        <p14:creationId xmlns:p14="http://schemas.microsoft.com/office/powerpoint/2010/main" val="15520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Effect transition="in" filter="barn(inVertical)">
                                      <p:cBhvr>
                                        <p:cTn id="12" dur="500"/>
                                        <p:tgtEl>
                                          <p:spTgt spid="1024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1000"/>
                                        <p:tgtEl>
                                          <p:spTgt spid="7">
                                            <p:txEl>
                                              <p:pRg st="1" end="1"/>
                                            </p:txEl>
                                          </p:spTgt>
                                        </p:tgtEl>
                                      </p:cBhvr>
                                    </p:animEffect>
                                    <p:anim calcmode="lin" valueType="num">
                                      <p:cBhvr>
                                        <p:cTn id="1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1000"/>
                                        <p:tgtEl>
                                          <p:spTgt spid="7">
                                            <p:txEl>
                                              <p:pRg st="2" end="2"/>
                                            </p:txEl>
                                          </p:spTgt>
                                        </p:tgtEl>
                                      </p:cBhvr>
                                    </p:animEffect>
                                    <p:anim calcmode="lin" valueType="num">
                                      <p:cBhvr>
                                        <p:cTn id="2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Title 10"/>
          <p:cNvSpPr>
            <a:spLocks noGrp="1"/>
          </p:cNvSpPr>
          <p:nvPr>
            <p:ph type="title"/>
          </p:nvPr>
        </p:nvSpPr>
        <p:spPr>
          <a:xfrm>
            <a:off x="187144" y="3186538"/>
            <a:ext cx="3960440" cy="1656184"/>
          </a:xfrm>
        </p:spPr>
        <p:txBody>
          <a:bodyPr>
            <a:noAutofit/>
          </a:bodyPr>
          <a:lstStyle/>
          <a:p>
            <a:pPr algn="just"/>
            <a:r>
              <a:rPr lang="en-US" sz="1600" dirty="0">
                <a:solidFill>
                  <a:schemeClr val="tx1"/>
                </a:solidFill>
                <a:latin typeface="Times New Roman" pitchFamily="18" charset="0"/>
                <a:cs typeface="Times New Roman" pitchFamily="18" charset="0"/>
              </a:rPr>
              <a:t> </a:t>
            </a:r>
            <a:r>
              <a:rPr lang="en-US" sz="1600" dirty="0" smtClean="0">
                <a:solidFill>
                  <a:schemeClr val="tx1"/>
                </a:solidFill>
                <a:latin typeface="Times New Roman" pitchFamily="18" charset="0"/>
                <a:cs typeface="Times New Roman" pitchFamily="18" charset="0"/>
              </a:rPr>
              <a:t>       </a:t>
            </a:r>
            <a:r>
              <a:rPr lang="vi-VN" sz="1600" dirty="0" smtClean="0">
                <a:solidFill>
                  <a:schemeClr val="tx1"/>
                </a:solidFill>
                <a:latin typeface="Times New Roman" pitchFamily="18" charset="0"/>
                <a:cs typeface="Times New Roman" pitchFamily="18" charset="0"/>
              </a:rPr>
              <a:t>Lượng </a:t>
            </a:r>
            <a:r>
              <a:rPr lang="vi-VN" sz="1600" dirty="0">
                <a:solidFill>
                  <a:schemeClr val="tx1"/>
                </a:solidFill>
                <a:latin typeface="Times New Roman" pitchFamily="18" charset="0"/>
                <a:cs typeface="Times New Roman" pitchFamily="18" charset="0"/>
              </a:rPr>
              <a:t>vận chuyển bùn cát tịnh dọc bờ có xu hướng giảm </a:t>
            </a:r>
            <a:r>
              <a:rPr lang="vi-VN" sz="1600" dirty="0" smtClean="0">
                <a:solidFill>
                  <a:schemeClr val="tx1"/>
                </a:solidFill>
                <a:latin typeface="Times New Roman" pitchFamily="18" charset="0"/>
                <a:cs typeface="Times New Roman" pitchFamily="18" charset="0"/>
              </a:rPr>
              <a:t>độ </a:t>
            </a:r>
            <a:r>
              <a:rPr lang="vi-VN" sz="1600" dirty="0">
                <a:solidFill>
                  <a:schemeClr val="tx1"/>
                </a:solidFill>
                <a:latin typeface="Times New Roman" pitchFamily="18" charset="0"/>
                <a:cs typeface="Times New Roman" pitchFamily="18" charset="0"/>
              </a:rPr>
              <a:t>lớn từ gần cửa sông </a:t>
            </a:r>
            <a:r>
              <a:rPr lang="en-US" sz="1600" dirty="0">
                <a:solidFill>
                  <a:schemeClr val="tx1"/>
                </a:solidFill>
                <a:latin typeface="Times New Roman" pitchFamily="18" charset="0"/>
                <a:cs typeface="Times New Roman" pitchFamily="18" charset="0"/>
              </a:rPr>
              <a:t>(</a:t>
            </a:r>
            <a:r>
              <a:rPr lang="en-US" sz="1600" dirty="0" smtClean="0">
                <a:solidFill>
                  <a:schemeClr val="tx1"/>
                </a:solidFill>
                <a:latin typeface="Times New Roman" pitchFamily="18" charset="0"/>
                <a:cs typeface="Times New Roman" pitchFamily="18" charset="0"/>
              </a:rPr>
              <a:t>MC </a:t>
            </a:r>
            <a:r>
              <a:rPr lang="vi-VN" sz="1600" dirty="0" smtClean="0">
                <a:solidFill>
                  <a:schemeClr val="tx1"/>
                </a:solidFill>
                <a:latin typeface="Times New Roman" pitchFamily="18" charset="0"/>
                <a:cs typeface="Times New Roman" pitchFamily="18" charset="0"/>
              </a:rPr>
              <a:t>01</a:t>
            </a:r>
            <a:r>
              <a:rPr lang="vi-VN" sz="1600" dirty="0">
                <a:solidFill>
                  <a:schemeClr val="tx1"/>
                </a:solidFill>
                <a:latin typeface="Times New Roman" pitchFamily="18" charset="0"/>
                <a:cs typeface="Times New Roman" pitchFamily="18" charset="0"/>
              </a:rPr>
              <a:t>) đến phía xa cửa sông </a:t>
            </a:r>
            <a:r>
              <a:rPr lang="vi-VN" sz="1600" dirty="0" smtClean="0">
                <a:solidFill>
                  <a:schemeClr val="tx1"/>
                </a:solidFill>
                <a:latin typeface="Times New Roman" pitchFamily="18" charset="0"/>
                <a:cs typeface="Times New Roman" pitchFamily="18" charset="0"/>
              </a:rPr>
              <a:t>(</a:t>
            </a:r>
            <a:r>
              <a:rPr lang="en-US" sz="1600" dirty="0" smtClean="0">
                <a:solidFill>
                  <a:schemeClr val="tx1"/>
                </a:solidFill>
                <a:latin typeface="Times New Roman" pitchFamily="18" charset="0"/>
                <a:cs typeface="Times New Roman" pitchFamily="18" charset="0"/>
              </a:rPr>
              <a:t>MC</a:t>
            </a:r>
            <a:r>
              <a:rPr lang="vi-VN" sz="1600" dirty="0" smtClean="0">
                <a:solidFill>
                  <a:schemeClr val="tx1"/>
                </a:solidFill>
                <a:latin typeface="Times New Roman" pitchFamily="18" charset="0"/>
                <a:cs typeface="Times New Roman" pitchFamily="18" charset="0"/>
              </a:rPr>
              <a:t> </a:t>
            </a:r>
            <a:r>
              <a:rPr lang="vi-VN" sz="1600" dirty="0">
                <a:solidFill>
                  <a:schemeClr val="tx1"/>
                </a:solidFill>
                <a:latin typeface="Times New Roman" pitchFamily="18" charset="0"/>
                <a:cs typeface="Times New Roman" pitchFamily="18" charset="0"/>
              </a:rPr>
              <a:t>05). </a:t>
            </a:r>
            <a:r>
              <a:rPr lang="vi-VN" sz="1600" dirty="0" smtClean="0">
                <a:solidFill>
                  <a:schemeClr val="tx1"/>
                </a:solidFill>
                <a:latin typeface="Times New Roman" pitchFamily="18" charset="0"/>
                <a:cs typeface="Times New Roman" pitchFamily="18" charset="0"/>
              </a:rPr>
              <a:t>Tại </a:t>
            </a:r>
            <a:r>
              <a:rPr lang="en-US" sz="1600" dirty="0" smtClean="0">
                <a:solidFill>
                  <a:schemeClr val="tx1"/>
                </a:solidFill>
                <a:latin typeface="Times New Roman" pitchFamily="18" charset="0"/>
                <a:cs typeface="Times New Roman" pitchFamily="18" charset="0"/>
              </a:rPr>
              <a:t>MC</a:t>
            </a:r>
            <a:r>
              <a:rPr lang="vi-VN" sz="1600" dirty="0" smtClean="0">
                <a:solidFill>
                  <a:schemeClr val="tx1"/>
                </a:solidFill>
                <a:latin typeface="Times New Roman" pitchFamily="18" charset="0"/>
                <a:cs typeface="Times New Roman" pitchFamily="18" charset="0"/>
              </a:rPr>
              <a:t> 01 </a:t>
            </a:r>
            <a:r>
              <a:rPr lang="vi-VN" sz="1600" dirty="0">
                <a:solidFill>
                  <a:schemeClr val="tx1"/>
                </a:solidFill>
                <a:latin typeface="Times New Roman" pitchFamily="18" charset="0"/>
                <a:cs typeface="Times New Roman" pitchFamily="18" charset="0"/>
              </a:rPr>
              <a:t>vận chuyển bùn cát </a:t>
            </a:r>
            <a:r>
              <a:rPr lang="en-US" sz="1600" dirty="0" err="1" smtClean="0">
                <a:solidFill>
                  <a:schemeClr val="tx1"/>
                </a:solidFill>
                <a:latin typeface="Times New Roman" pitchFamily="18" charset="0"/>
                <a:cs typeface="Times New Roman" pitchFamily="18" charset="0"/>
              </a:rPr>
              <a:t>theo</a:t>
            </a:r>
            <a:r>
              <a:rPr lang="en-US" sz="1600" dirty="0" smtClean="0">
                <a:solidFill>
                  <a:schemeClr val="tx1"/>
                </a:solidFill>
                <a:latin typeface="Times New Roman" pitchFamily="18" charset="0"/>
                <a:cs typeface="Times New Roman" pitchFamily="18" charset="0"/>
              </a:rPr>
              <a:t> h</a:t>
            </a:r>
            <a:r>
              <a:rPr lang="vi-VN" sz="1600" dirty="0" smtClean="0">
                <a:solidFill>
                  <a:schemeClr val="tx1"/>
                </a:solidFill>
                <a:latin typeface="Times New Roman" pitchFamily="18" charset="0"/>
                <a:cs typeface="Times New Roman" pitchFamily="18" charset="0"/>
              </a:rPr>
              <a:t>ướng</a:t>
            </a:r>
            <a:r>
              <a:rPr lang="en-US" sz="1600" dirty="0" smtClean="0">
                <a:solidFill>
                  <a:schemeClr val="tx1"/>
                </a:solidFill>
                <a:latin typeface="Times New Roman" pitchFamily="18" charset="0"/>
                <a:cs typeface="Times New Roman" pitchFamily="18" charset="0"/>
              </a:rPr>
              <a:t> d</a:t>
            </a:r>
            <a:r>
              <a:rPr lang="vi-VN" sz="1600" dirty="0" smtClean="0">
                <a:solidFill>
                  <a:schemeClr val="tx1"/>
                </a:solidFill>
                <a:latin typeface="Times New Roman" pitchFamily="18" charset="0"/>
                <a:cs typeface="Times New Roman" pitchFamily="18" charset="0"/>
              </a:rPr>
              <a:t>ươ</a:t>
            </a:r>
            <a:r>
              <a:rPr lang="en-US" sz="1600" dirty="0" err="1" smtClean="0">
                <a:solidFill>
                  <a:schemeClr val="tx1"/>
                </a:solidFill>
                <a:latin typeface="Times New Roman" pitchFamily="18" charset="0"/>
                <a:cs typeface="Times New Roman" pitchFamily="18" charset="0"/>
              </a:rPr>
              <a:t>ng</a:t>
            </a:r>
            <a:r>
              <a:rPr lang="vi-VN" sz="1600" dirty="0" smtClean="0">
                <a:solidFill>
                  <a:schemeClr val="tx1"/>
                </a:solidFill>
                <a:latin typeface="Times New Roman" pitchFamily="18" charset="0"/>
                <a:cs typeface="Times New Roman" pitchFamily="18" charset="0"/>
              </a:rPr>
              <a:t>. </a:t>
            </a:r>
            <a:r>
              <a:rPr lang="vi-VN" sz="1600" dirty="0">
                <a:solidFill>
                  <a:schemeClr val="tx1"/>
                </a:solidFill>
                <a:latin typeface="Times New Roman" pitchFamily="18" charset="0"/>
                <a:cs typeface="Times New Roman" pitchFamily="18" charset="0"/>
              </a:rPr>
              <a:t>Các </a:t>
            </a:r>
            <a:r>
              <a:rPr lang="en-US" sz="1600" dirty="0" smtClean="0">
                <a:solidFill>
                  <a:schemeClr val="tx1"/>
                </a:solidFill>
                <a:latin typeface="Times New Roman" pitchFamily="18" charset="0"/>
                <a:cs typeface="Times New Roman" pitchFamily="18" charset="0"/>
              </a:rPr>
              <a:t>MC</a:t>
            </a:r>
            <a:r>
              <a:rPr lang="vi-VN" sz="1600" dirty="0" smtClean="0">
                <a:solidFill>
                  <a:schemeClr val="tx1"/>
                </a:solidFill>
                <a:latin typeface="Times New Roman" pitchFamily="18" charset="0"/>
                <a:cs typeface="Times New Roman" pitchFamily="18" charset="0"/>
              </a:rPr>
              <a:t> </a:t>
            </a:r>
            <a:r>
              <a:rPr lang="vi-VN" sz="1600" dirty="0">
                <a:solidFill>
                  <a:schemeClr val="tx1"/>
                </a:solidFill>
                <a:latin typeface="Times New Roman" pitchFamily="18" charset="0"/>
                <a:cs typeface="Times New Roman" pitchFamily="18" charset="0"/>
              </a:rPr>
              <a:t>2;3;4;6 thì lượng vận chuyển bù cát có hướng ngược </a:t>
            </a:r>
            <a:r>
              <a:rPr lang="vi-VN" sz="1600" dirty="0" smtClean="0">
                <a:solidFill>
                  <a:schemeClr val="tx1"/>
                </a:solidFill>
                <a:latin typeface="Times New Roman" pitchFamily="18" charset="0"/>
                <a:cs typeface="Times New Roman" pitchFamily="18" charset="0"/>
              </a:rPr>
              <a:t>lại.</a:t>
            </a:r>
            <a:endParaRPr lang="en-US" sz="1600" dirty="0">
              <a:solidFill>
                <a:schemeClr val="tx1"/>
              </a:solidFill>
              <a:latin typeface="Times New Roman" pitchFamily="18" charset="0"/>
              <a:cs typeface="Times New Roman" pitchFamily="18" charset="0"/>
            </a:endParaRPr>
          </a:p>
        </p:txBody>
      </p:sp>
      <p:sp>
        <p:nvSpPr>
          <p:cNvPr id="3" name="Content Placeholder 2"/>
          <p:cNvSpPr>
            <a:spLocks noGrp="1"/>
          </p:cNvSpPr>
          <p:nvPr>
            <p:ph idx="4294967295"/>
          </p:nvPr>
        </p:nvSpPr>
        <p:spPr>
          <a:xfrm>
            <a:off x="0" y="123825"/>
            <a:ext cx="6913563" cy="460375"/>
          </a:xfrm>
        </p:spPr>
        <p:txBody>
          <a:bodyPr>
            <a:noAutofit/>
          </a:bodyPr>
          <a:lstStyle/>
          <a:p>
            <a:pPr marL="0" indent="0">
              <a:buNone/>
            </a:pPr>
            <a:r>
              <a:rPr lang="en-US" sz="2500" b="1" dirty="0">
                <a:latin typeface="Times New Roman" panose="02020603050405020304" pitchFamily="18" charset="0"/>
                <a:cs typeface="Times New Roman" pitchFamily="18" charset="0"/>
              </a:rPr>
              <a:t>   </a:t>
            </a:r>
            <a:r>
              <a:rPr lang="en-US" sz="2500" b="1" dirty="0" err="1" smtClean="0">
                <a:latin typeface="Times New Roman" pitchFamily="18" charset="0"/>
                <a:cs typeface="Times New Roman" pitchFamily="18" charset="0"/>
              </a:rPr>
              <a:t>Vận</a:t>
            </a:r>
            <a:r>
              <a:rPr lang="en-US" sz="2500" b="1" dirty="0">
                <a:latin typeface="Times New Roman" pitchFamily="18" charset="0"/>
                <a:cs typeface="Times New Roman" pitchFamily="18" charset="0"/>
              </a:rPr>
              <a:t> </a:t>
            </a:r>
            <a:r>
              <a:rPr lang="en-US" sz="2500" b="1" dirty="0" err="1" smtClean="0">
                <a:latin typeface="Times New Roman" pitchFamily="18" charset="0"/>
                <a:cs typeface="Times New Roman" pitchFamily="18" charset="0"/>
              </a:rPr>
              <a:t>chuyển</a:t>
            </a:r>
            <a:r>
              <a:rPr lang="en-US" sz="2500" b="1" dirty="0">
                <a:latin typeface="Times New Roman" pitchFamily="18" charset="0"/>
                <a:cs typeface="Times New Roman" pitchFamily="18" charset="0"/>
              </a:rPr>
              <a:t> </a:t>
            </a:r>
            <a:r>
              <a:rPr lang="en-US" sz="2500" b="1" dirty="0" err="1" smtClean="0">
                <a:latin typeface="Times New Roman" pitchFamily="18" charset="0"/>
                <a:cs typeface="Times New Roman" pitchFamily="18" charset="0"/>
              </a:rPr>
              <a:t>bùn</a:t>
            </a:r>
            <a:r>
              <a:rPr lang="en-US" sz="2500" b="1" dirty="0">
                <a:latin typeface="Times New Roman" pitchFamily="18" charset="0"/>
                <a:cs typeface="Times New Roman" pitchFamily="18" charset="0"/>
              </a:rPr>
              <a:t> </a:t>
            </a:r>
            <a:r>
              <a:rPr lang="en-US" sz="2500" b="1" dirty="0" err="1" smtClean="0">
                <a:latin typeface="Times New Roman" pitchFamily="18" charset="0"/>
                <a:cs typeface="Times New Roman" pitchFamily="18" charset="0"/>
              </a:rPr>
              <a:t>cát</a:t>
            </a:r>
            <a:r>
              <a:rPr lang="en-US" sz="2500" b="1" dirty="0" smtClean="0">
                <a:latin typeface="Times New Roman" pitchFamily="18" charset="0"/>
                <a:cs typeface="Times New Roman" pitchFamily="18" charset="0"/>
              </a:rPr>
              <a:t> </a:t>
            </a:r>
            <a:r>
              <a:rPr lang="en-US" sz="2500" b="1" dirty="0" err="1" smtClean="0">
                <a:latin typeface="Times New Roman" pitchFamily="18" charset="0"/>
                <a:cs typeface="Times New Roman" pitchFamily="18" charset="0"/>
              </a:rPr>
              <a:t>theo</a:t>
            </a:r>
            <a:r>
              <a:rPr lang="en-US" sz="2500" b="1" dirty="0" smtClean="0">
                <a:latin typeface="Times New Roman" pitchFamily="18" charset="0"/>
                <a:cs typeface="Times New Roman" pitchFamily="18" charset="0"/>
              </a:rPr>
              <a:t> </a:t>
            </a:r>
            <a:r>
              <a:rPr lang="en-US" sz="2500" b="1" dirty="0" err="1" smtClean="0">
                <a:latin typeface="Times New Roman" pitchFamily="18" charset="0"/>
                <a:cs typeface="Times New Roman" pitchFamily="18" charset="0"/>
              </a:rPr>
              <a:t>Kịch</a:t>
            </a:r>
            <a:r>
              <a:rPr lang="en-US" sz="2500" b="1" dirty="0">
                <a:latin typeface="Times New Roman" pitchFamily="18" charset="0"/>
                <a:cs typeface="Times New Roman" pitchFamily="18" charset="0"/>
              </a:rPr>
              <a:t> </a:t>
            </a:r>
            <a:r>
              <a:rPr lang="en-US" sz="2500" b="1" dirty="0" err="1" smtClean="0">
                <a:latin typeface="Times New Roman" pitchFamily="18" charset="0"/>
                <a:cs typeface="Times New Roman" pitchFamily="18" charset="0"/>
              </a:rPr>
              <a:t>bản</a:t>
            </a:r>
            <a:r>
              <a:rPr lang="en-US" sz="2500" b="1" dirty="0" smtClean="0">
                <a:latin typeface="Times New Roman" pitchFamily="18" charset="0"/>
                <a:cs typeface="Times New Roman" pitchFamily="18" charset="0"/>
              </a:rPr>
              <a:t> 01</a:t>
            </a:r>
            <a:endParaRPr lang="en-US" sz="2500" b="1" dirty="0">
              <a:latin typeface="Times New Roman"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927786188"/>
              </p:ext>
            </p:extLst>
          </p:nvPr>
        </p:nvGraphicFramePr>
        <p:xfrm>
          <a:off x="89248" y="845615"/>
          <a:ext cx="4410744" cy="2377440"/>
        </p:xfrm>
        <a:graphic>
          <a:graphicData uri="http://schemas.openxmlformats.org/drawingml/2006/table">
            <a:tbl>
              <a:tblPr firstRow="1" firstCol="1" bandRow="1">
                <a:tableStyleId>{5C22544A-7EE6-4342-B048-85BDC9FD1C3A}</a:tableStyleId>
              </a:tblPr>
              <a:tblGrid>
                <a:gridCol w="785580"/>
                <a:gridCol w="672836"/>
                <a:gridCol w="1469656"/>
                <a:gridCol w="1482672"/>
              </a:tblGrid>
              <a:tr h="189548">
                <a:tc rowSpan="2">
                  <a:txBody>
                    <a:bodyPr/>
                    <a:lstStyle/>
                    <a:p>
                      <a:pPr marL="0" marR="0" algn="ctr">
                        <a:lnSpc>
                          <a:spcPct val="150000"/>
                        </a:lnSpc>
                        <a:spcBef>
                          <a:spcPts val="0"/>
                        </a:spcBef>
                        <a:spcAft>
                          <a:spcPts val="600"/>
                        </a:spcAft>
                      </a:pPr>
                      <a:r>
                        <a:rPr lang="en-US" sz="1300" dirty="0" err="1">
                          <a:solidFill>
                            <a:schemeClr val="tx1"/>
                          </a:solidFill>
                          <a:effectLst/>
                          <a:latin typeface="Times New Roman" pitchFamily="18" charset="0"/>
                          <a:cs typeface="Times New Roman" pitchFamily="18" charset="0"/>
                        </a:rPr>
                        <a:t>Mặt</a:t>
                      </a:r>
                      <a:r>
                        <a:rPr lang="en-US" sz="1300" dirty="0">
                          <a:solidFill>
                            <a:schemeClr val="tx1"/>
                          </a:solidFill>
                          <a:effectLst/>
                          <a:latin typeface="Times New Roman" pitchFamily="18" charset="0"/>
                          <a:cs typeface="Times New Roman" pitchFamily="18" charset="0"/>
                        </a:rPr>
                        <a:t> </a:t>
                      </a:r>
                      <a:r>
                        <a:rPr lang="en-US" sz="1300" dirty="0" err="1">
                          <a:solidFill>
                            <a:schemeClr val="tx1"/>
                          </a:solidFill>
                          <a:effectLst/>
                          <a:latin typeface="Times New Roman" pitchFamily="18" charset="0"/>
                          <a:cs typeface="Times New Roman" pitchFamily="18" charset="0"/>
                        </a:rPr>
                        <a:t>cắt</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gridSpan="3">
                  <a:txBody>
                    <a:bodyPr/>
                    <a:lstStyle/>
                    <a:p>
                      <a:pPr marL="0" marR="0" algn="ctr">
                        <a:lnSpc>
                          <a:spcPct val="150000"/>
                        </a:lnSpc>
                        <a:spcBef>
                          <a:spcPts val="0"/>
                        </a:spcBef>
                        <a:spcAft>
                          <a:spcPts val="600"/>
                        </a:spcAft>
                      </a:pPr>
                      <a:r>
                        <a:rPr lang="en-US" sz="1300" b="1" dirty="0" err="1">
                          <a:solidFill>
                            <a:schemeClr val="tx1"/>
                          </a:solidFill>
                          <a:effectLst/>
                          <a:latin typeface="Times New Roman" pitchFamily="18" charset="0"/>
                          <a:cs typeface="Times New Roman" pitchFamily="18" charset="0"/>
                        </a:rPr>
                        <a:t>Lượng</a:t>
                      </a:r>
                      <a:r>
                        <a:rPr lang="en-US" sz="1300" b="1" dirty="0">
                          <a:solidFill>
                            <a:schemeClr val="tx1"/>
                          </a:solidFill>
                          <a:effectLst/>
                          <a:latin typeface="Times New Roman" pitchFamily="18" charset="0"/>
                          <a:cs typeface="Times New Roman" pitchFamily="18" charset="0"/>
                        </a:rPr>
                        <a:t> </a:t>
                      </a:r>
                      <a:r>
                        <a:rPr lang="en-US" sz="1300" b="1" dirty="0" err="1">
                          <a:solidFill>
                            <a:schemeClr val="tx1"/>
                          </a:solidFill>
                          <a:effectLst/>
                          <a:latin typeface="Times New Roman" pitchFamily="18" charset="0"/>
                          <a:cs typeface="Times New Roman" pitchFamily="18" charset="0"/>
                        </a:rPr>
                        <a:t>vận</a:t>
                      </a:r>
                      <a:r>
                        <a:rPr lang="en-US" sz="1300" b="1" dirty="0">
                          <a:solidFill>
                            <a:schemeClr val="tx1"/>
                          </a:solidFill>
                          <a:effectLst/>
                          <a:latin typeface="Times New Roman" pitchFamily="18" charset="0"/>
                          <a:cs typeface="Times New Roman" pitchFamily="18" charset="0"/>
                        </a:rPr>
                        <a:t> </a:t>
                      </a:r>
                      <a:r>
                        <a:rPr lang="en-US" sz="1300" b="1" dirty="0" err="1">
                          <a:solidFill>
                            <a:schemeClr val="tx1"/>
                          </a:solidFill>
                          <a:effectLst/>
                          <a:latin typeface="Times New Roman" pitchFamily="18" charset="0"/>
                          <a:cs typeface="Times New Roman" pitchFamily="18" charset="0"/>
                        </a:rPr>
                        <a:t>chuyển</a:t>
                      </a:r>
                      <a:r>
                        <a:rPr lang="en-US" sz="1300" b="1" dirty="0">
                          <a:solidFill>
                            <a:schemeClr val="tx1"/>
                          </a:solidFill>
                          <a:effectLst/>
                          <a:latin typeface="Times New Roman" pitchFamily="18" charset="0"/>
                          <a:cs typeface="Times New Roman" pitchFamily="18" charset="0"/>
                        </a:rPr>
                        <a:t> </a:t>
                      </a:r>
                      <a:r>
                        <a:rPr lang="en-US" sz="1300" b="1" dirty="0" err="1">
                          <a:solidFill>
                            <a:schemeClr val="tx1"/>
                          </a:solidFill>
                          <a:effectLst/>
                          <a:latin typeface="Times New Roman" pitchFamily="18" charset="0"/>
                          <a:cs typeface="Times New Roman" pitchFamily="18" charset="0"/>
                        </a:rPr>
                        <a:t>bùn</a:t>
                      </a:r>
                      <a:r>
                        <a:rPr lang="en-US" sz="1300" b="1" dirty="0">
                          <a:solidFill>
                            <a:schemeClr val="tx1"/>
                          </a:solidFill>
                          <a:effectLst/>
                          <a:latin typeface="Times New Roman" pitchFamily="18" charset="0"/>
                          <a:cs typeface="Times New Roman" pitchFamily="18" charset="0"/>
                        </a:rPr>
                        <a:t> </a:t>
                      </a:r>
                      <a:r>
                        <a:rPr lang="en-US" sz="1300" b="1" dirty="0" err="1">
                          <a:solidFill>
                            <a:schemeClr val="tx1"/>
                          </a:solidFill>
                          <a:effectLst/>
                          <a:latin typeface="Times New Roman" pitchFamily="18" charset="0"/>
                          <a:cs typeface="Times New Roman" pitchFamily="18" charset="0"/>
                        </a:rPr>
                        <a:t>cát</a:t>
                      </a:r>
                      <a:r>
                        <a:rPr lang="en-US" sz="1300" b="1" dirty="0">
                          <a:solidFill>
                            <a:schemeClr val="tx1"/>
                          </a:solidFill>
                          <a:effectLst/>
                          <a:latin typeface="Times New Roman" pitchFamily="18" charset="0"/>
                          <a:cs typeface="Times New Roman" pitchFamily="18" charset="0"/>
                        </a:rPr>
                        <a:t> (10</a:t>
                      </a:r>
                      <a:r>
                        <a:rPr lang="en-US" sz="1300" b="1" baseline="30000" dirty="0">
                          <a:solidFill>
                            <a:schemeClr val="tx1"/>
                          </a:solidFill>
                          <a:effectLst/>
                          <a:latin typeface="Times New Roman" pitchFamily="18" charset="0"/>
                          <a:cs typeface="Times New Roman" pitchFamily="18" charset="0"/>
                        </a:rPr>
                        <a:t>3</a:t>
                      </a:r>
                      <a:r>
                        <a:rPr lang="en-US" sz="1300" b="1" dirty="0">
                          <a:solidFill>
                            <a:schemeClr val="tx1"/>
                          </a:solidFill>
                          <a:effectLst/>
                          <a:latin typeface="Times New Roman" pitchFamily="18" charset="0"/>
                          <a:cs typeface="Times New Roman" pitchFamily="18" charset="0"/>
                        </a:rPr>
                        <a:t> m</a:t>
                      </a:r>
                      <a:r>
                        <a:rPr lang="en-US" sz="1300" b="1" baseline="30000" dirty="0">
                          <a:solidFill>
                            <a:schemeClr val="tx1"/>
                          </a:solidFill>
                          <a:effectLst/>
                          <a:latin typeface="Times New Roman" pitchFamily="18" charset="0"/>
                          <a:cs typeface="Times New Roman" pitchFamily="18" charset="0"/>
                        </a:rPr>
                        <a:t>3</a:t>
                      </a:r>
                      <a:r>
                        <a:rPr lang="en-US" sz="1300" b="1" dirty="0">
                          <a:solidFill>
                            <a:schemeClr val="tx1"/>
                          </a:solidFill>
                          <a:effectLst/>
                          <a:latin typeface="Times New Roman" pitchFamily="18" charset="0"/>
                          <a:cs typeface="Times New Roman" pitchFamily="18" charset="0"/>
                        </a:rPr>
                        <a:t>/</a:t>
                      </a:r>
                      <a:r>
                        <a:rPr lang="en-US" sz="1300" b="1" dirty="0" err="1">
                          <a:solidFill>
                            <a:schemeClr val="tx1"/>
                          </a:solidFill>
                          <a:effectLst/>
                          <a:latin typeface="Times New Roman" pitchFamily="18" charset="0"/>
                          <a:cs typeface="Times New Roman" pitchFamily="18" charset="0"/>
                        </a:rPr>
                        <a:t>năm</a:t>
                      </a:r>
                      <a:r>
                        <a:rPr lang="en-US" sz="1300" b="1" dirty="0">
                          <a:solidFill>
                            <a:schemeClr val="tx1"/>
                          </a:solidFill>
                          <a:effectLst/>
                          <a:latin typeface="Times New Roman" pitchFamily="18" charset="0"/>
                          <a:cs typeface="Times New Roman" pitchFamily="18" charset="0"/>
                        </a:rPr>
                        <a:t>)</a:t>
                      </a:r>
                      <a:endParaRPr lang="en-US" sz="1300" b="1"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tc>
                <a:tc hMerge="1">
                  <a:txBody>
                    <a:bodyPr/>
                    <a:lstStyle/>
                    <a:p>
                      <a:endParaRPr lang="en-US"/>
                    </a:p>
                  </a:txBody>
                  <a:tcPr/>
                </a:tc>
              </a:tr>
              <a:tr h="0">
                <a:tc vMerge="1">
                  <a:txBody>
                    <a:bodyPr/>
                    <a:lstStyle/>
                    <a:p>
                      <a:endParaRPr lang="en-US"/>
                    </a:p>
                  </a:txBody>
                  <a:tcPr/>
                </a:tc>
                <a:tc>
                  <a:txBody>
                    <a:bodyPr/>
                    <a:lstStyle/>
                    <a:p>
                      <a:pPr marL="0" marR="0" algn="ctr">
                        <a:lnSpc>
                          <a:spcPct val="150000"/>
                        </a:lnSpc>
                        <a:spcBef>
                          <a:spcPts val="0"/>
                        </a:spcBef>
                        <a:spcAft>
                          <a:spcPts val="600"/>
                        </a:spcAft>
                      </a:pPr>
                      <a:r>
                        <a:rPr lang="en-US" sz="1300" b="1" dirty="0" err="1">
                          <a:solidFill>
                            <a:schemeClr val="tx1"/>
                          </a:solidFill>
                          <a:effectLst/>
                          <a:latin typeface="Times New Roman" pitchFamily="18" charset="0"/>
                          <a:cs typeface="Times New Roman" pitchFamily="18" charset="0"/>
                        </a:rPr>
                        <a:t>Tịnh</a:t>
                      </a:r>
                      <a:endParaRPr lang="en-US" sz="1300" b="1"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b="1" dirty="0" err="1">
                          <a:solidFill>
                            <a:schemeClr val="tx1"/>
                          </a:solidFill>
                          <a:effectLst/>
                          <a:latin typeface="Times New Roman" pitchFamily="18" charset="0"/>
                          <a:cs typeface="Times New Roman" pitchFamily="18" charset="0"/>
                        </a:rPr>
                        <a:t>Hướng</a:t>
                      </a:r>
                      <a:r>
                        <a:rPr lang="en-US" sz="1300" b="1" dirty="0">
                          <a:solidFill>
                            <a:schemeClr val="tx1"/>
                          </a:solidFill>
                          <a:effectLst/>
                          <a:latin typeface="Times New Roman" pitchFamily="18" charset="0"/>
                          <a:cs typeface="Times New Roman" pitchFamily="18" charset="0"/>
                        </a:rPr>
                        <a:t> </a:t>
                      </a:r>
                      <a:r>
                        <a:rPr lang="en-US" sz="1300" b="1" dirty="0" err="1">
                          <a:solidFill>
                            <a:schemeClr val="tx1"/>
                          </a:solidFill>
                          <a:effectLst/>
                          <a:latin typeface="Times New Roman" pitchFamily="18" charset="0"/>
                          <a:cs typeface="Times New Roman" pitchFamily="18" charset="0"/>
                        </a:rPr>
                        <a:t>Bắc</a:t>
                      </a:r>
                      <a:r>
                        <a:rPr lang="en-US" sz="1300" b="1" dirty="0">
                          <a:solidFill>
                            <a:schemeClr val="tx1"/>
                          </a:solidFill>
                          <a:effectLst/>
                          <a:latin typeface="Times New Roman" pitchFamily="18" charset="0"/>
                          <a:cs typeface="Times New Roman" pitchFamily="18" charset="0"/>
                        </a:rPr>
                        <a:t> - Nam</a:t>
                      </a:r>
                      <a:endParaRPr lang="en-US" sz="1300" b="1"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b="1" dirty="0" err="1">
                          <a:solidFill>
                            <a:schemeClr val="tx1"/>
                          </a:solidFill>
                          <a:effectLst/>
                          <a:latin typeface="Times New Roman" pitchFamily="18" charset="0"/>
                          <a:cs typeface="Times New Roman" pitchFamily="18" charset="0"/>
                        </a:rPr>
                        <a:t>Hướng</a:t>
                      </a:r>
                      <a:r>
                        <a:rPr lang="en-US" sz="1300" b="1" dirty="0">
                          <a:solidFill>
                            <a:schemeClr val="tx1"/>
                          </a:solidFill>
                          <a:effectLst/>
                          <a:latin typeface="Times New Roman" pitchFamily="18" charset="0"/>
                          <a:cs typeface="Times New Roman" pitchFamily="18" charset="0"/>
                        </a:rPr>
                        <a:t> Nam-  </a:t>
                      </a:r>
                      <a:r>
                        <a:rPr lang="en-US" sz="1300" b="1" dirty="0" err="1">
                          <a:solidFill>
                            <a:schemeClr val="tx1"/>
                          </a:solidFill>
                          <a:effectLst/>
                          <a:latin typeface="Times New Roman" pitchFamily="18" charset="0"/>
                          <a:cs typeface="Times New Roman" pitchFamily="18" charset="0"/>
                        </a:rPr>
                        <a:t>Bắc</a:t>
                      </a:r>
                      <a:endParaRPr lang="en-US" sz="1300" b="1"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233351">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MC01</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2.593</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21.866</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-19.273</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7818">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MC02</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-0.618</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12.516</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-13.133</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4293">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MC03</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-2.772</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6.254</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-9.026</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0768">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MC04</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-5.724</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2.259</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-7.983</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95235">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MC05</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-7.102</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1.248</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-8.350</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9548">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MC06</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-2.967</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5.761</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-8.729</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213086504"/>
              </p:ext>
            </p:extLst>
          </p:nvPr>
        </p:nvGraphicFramePr>
        <p:xfrm>
          <a:off x="4572000" y="842382"/>
          <a:ext cx="4499991" cy="2377440"/>
        </p:xfrm>
        <a:graphic>
          <a:graphicData uri="http://schemas.openxmlformats.org/drawingml/2006/table">
            <a:tbl>
              <a:tblPr firstRow="1" firstCol="1" bandRow="1">
                <a:tableStyleId>{5C22544A-7EE6-4342-B048-85BDC9FD1C3A}</a:tableStyleId>
              </a:tblPr>
              <a:tblGrid>
                <a:gridCol w="769305"/>
                <a:gridCol w="769305"/>
                <a:gridCol w="1538606"/>
                <a:gridCol w="1422775"/>
              </a:tblGrid>
              <a:tr h="238602">
                <a:tc rowSpan="2">
                  <a:txBody>
                    <a:bodyPr/>
                    <a:lstStyle/>
                    <a:p>
                      <a:pPr marL="0" marR="0" algn="ctr">
                        <a:lnSpc>
                          <a:spcPct val="150000"/>
                        </a:lnSpc>
                        <a:spcBef>
                          <a:spcPts val="0"/>
                        </a:spcBef>
                        <a:spcAft>
                          <a:spcPts val="0"/>
                        </a:spcAft>
                      </a:pPr>
                      <a:r>
                        <a:rPr lang="en-US" sz="1300" b="1" dirty="0" err="1">
                          <a:solidFill>
                            <a:schemeClr val="tx1"/>
                          </a:solidFill>
                          <a:effectLst/>
                          <a:latin typeface="Times New Roman" pitchFamily="18" charset="0"/>
                          <a:cs typeface="Times New Roman" pitchFamily="18" charset="0"/>
                        </a:rPr>
                        <a:t>Mặt</a:t>
                      </a:r>
                      <a:r>
                        <a:rPr lang="en-US" sz="1300" b="1" dirty="0">
                          <a:solidFill>
                            <a:schemeClr val="tx1"/>
                          </a:solidFill>
                          <a:effectLst/>
                          <a:latin typeface="Times New Roman" pitchFamily="18" charset="0"/>
                          <a:cs typeface="Times New Roman" pitchFamily="18" charset="0"/>
                        </a:rPr>
                        <a:t> </a:t>
                      </a:r>
                      <a:r>
                        <a:rPr lang="en-US" sz="1300" b="1" dirty="0" err="1">
                          <a:solidFill>
                            <a:schemeClr val="tx1"/>
                          </a:solidFill>
                          <a:effectLst/>
                          <a:latin typeface="Times New Roman" pitchFamily="18" charset="0"/>
                          <a:cs typeface="Times New Roman" pitchFamily="18" charset="0"/>
                        </a:rPr>
                        <a:t>cắt</a:t>
                      </a:r>
                      <a:endParaRPr lang="en-US" sz="1300" b="1"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gridSpan="3">
                  <a:txBody>
                    <a:bodyPr/>
                    <a:lstStyle/>
                    <a:p>
                      <a:pPr marL="0" marR="0" algn="ctr">
                        <a:lnSpc>
                          <a:spcPct val="150000"/>
                        </a:lnSpc>
                        <a:spcBef>
                          <a:spcPts val="0"/>
                        </a:spcBef>
                        <a:spcAft>
                          <a:spcPts val="0"/>
                        </a:spcAft>
                      </a:pPr>
                      <a:r>
                        <a:rPr lang="en-US" sz="1300" b="1" dirty="0" err="1">
                          <a:solidFill>
                            <a:schemeClr val="tx1"/>
                          </a:solidFill>
                          <a:effectLst/>
                          <a:latin typeface="Times New Roman" pitchFamily="18" charset="0"/>
                          <a:cs typeface="Times New Roman" pitchFamily="18" charset="0"/>
                        </a:rPr>
                        <a:t>Lượng</a:t>
                      </a:r>
                      <a:r>
                        <a:rPr lang="en-US" sz="1300" b="1" dirty="0">
                          <a:solidFill>
                            <a:schemeClr val="tx1"/>
                          </a:solidFill>
                          <a:effectLst/>
                          <a:latin typeface="Times New Roman" pitchFamily="18" charset="0"/>
                          <a:cs typeface="Times New Roman" pitchFamily="18" charset="0"/>
                        </a:rPr>
                        <a:t> </a:t>
                      </a:r>
                      <a:r>
                        <a:rPr lang="en-US" sz="1300" b="1" dirty="0" err="1">
                          <a:solidFill>
                            <a:schemeClr val="tx1"/>
                          </a:solidFill>
                          <a:effectLst/>
                          <a:latin typeface="Times New Roman" pitchFamily="18" charset="0"/>
                          <a:cs typeface="Times New Roman" pitchFamily="18" charset="0"/>
                        </a:rPr>
                        <a:t>vận</a:t>
                      </a:r>
                      <a:r>
                        <a:rPr lang="en-US" sz="1300" b="1" dirty="0">
                          <a:solidFill>
                            <a:schemeClr val="tx1"/>
                          </a:solidFill>
                          <a:effectLst/>
                          <a:latin typeface="Times New Roman" pitchFamily="18" charset="0"/>
                          <a:cs typeface="Times New Roman" pitchFamily="18" charset="0"/>
                        </a:rPr>
                        <a:t> </a:t>
                      </a:r>
                      <a:r>
                        <a:rPr lang="en-US" sz="1300" b="1" dirty="0" err="1">
                          <a:solidFill>
                            <a:schemeClr val="tx1"/>
                          </a:solidFill>
                          <a:effectLst/>
                          <a:latin typeface="Times New Roman" pitchFamily="18" charset="0"/>
                          <a:cs typeface="Times New Roman" pitchFamily="18" charset="0"/>
                        </a:rPr>
                        <a:t>chuyển</a:t>
                      </a:r>
                      <a:r>
                        <a:rPr lang="en-US" sz="1300" b="1" dirty="0">
                          <a:solidFill>
                            <a:schemeClr val="tx1"/>
                          </a:solidFill>
                          <a:effectLst/>
                          <a:latin typeface="Times New Roman" pitchFamily="18" charset="0"/>
                          <a:cs typeface="Times New Roman" pitchFamily="18" charset="0"/>
                        </a:rPr>
                        <a:t> </a:t>
                      </a:r>
                      <a:r>
                        <a:rPr lang="en-US" sz="1300" b="1" dirty="0" err="1">
                          <a:solidFill>
                            <a:schemeClr val="tx1"/>
                          </a:solidFill>
                          <a:effectLst/>
                          <a:latin typeface="Times New Roman" pitchFamily="18" charset="0"/>
                          <a:cs typeface="Times New Roman" pitchFamily="18" charset="0"/>
                        </a:rPr>
                        <a:t>bùn</a:t>
                      </a:r>
                      <a:r>
                        <a:rPr lang="en-US" sz="1300" b="1" dirty="0">
                          <a:solidFill>
                            <a:schemeClr val="tx1"/>
                          </a:solidFill>
                          <a:effectLst/>
                          <a:latin typeface="Times New Roman" pitchFamily="18" charset="0"/>
                          <a:cs typeface="Times New Roman" pitchFamily="18" charset="0"/>
                        </a:rPr>
                        <a:t> </a:t>
                      </a:r>
                      <a:r>
                        <a:rPr lang="en-US" sz="1300" b="1" dirty="0" err="1">
                          <a:solidFill>
                            <a:schemeClr val="tx1"/>
                          </a:solidFill>
                          <a:effectLst/>
                          <a:latin typeface="Times New Roman" pitchFamily="18" charset="0"/>
                          <a:cs typeface="Times New Roman" pitchFamily="18" charset="0"/>
                        </a:rPr>
                        <a:t>cát</a:t>
                      </a:r>
                      <a:r>
                        <a:rPr lang="en-US" sz="1300" b="1" dirty="0">
                          <a:solidFill>
                            <a:schemeClr val="tx1"/>
                          </a:solidFill>
                          <a:effectLst/>
                          <a:latin typeface="Times New Roman" pitchFamily="18" charset="0"/>
                          <a:cs typeface="Times New Roman" pitchFamily="18" charset="0"/>
                        </a:rPr>
                        <a:t> (10</a:t>
                      </a:r>
                      <a:r>
                        <a:rPr lang="en-US" sz="1300" b="1" baseline="30000" dirty="0">
                          <a:solidFill>
                            <a:schemeClr val="tx1"/>
                          </a:solidFill>
                          <a:effectLst/>
                          <a:latin typeface="Times New Roman" pitchFamily="18" charset="0"/>
                          <a:cs typeface="Times New Roman" pitchFamily="18" charset="0"/>
                        </a:rPr>
                        <a:t>3</a:t>
                      </a:r>
                      <a:r>
                        <a:rPr lang="en-US" sz="1300" b="1" dirty="0">
                          <a:solidFill>
                            <a:schemeClr val="tx1"/>
                          </a:solidFill>
                          <a:effectLst/>
                          <a:latin typeface="Times New Roman" pitchFamily="18" charset="0"/>
                          <a:cs typeface="Times New Roman" pitchFamily="18" charset="0"/>
                        </a:rPr>
                        <a:t> m</a:t>
                      </a:r>
                      <a:r>
                        <a:rPr lang="en-US" sz="1300" b="1" baseline="30000" dirty="0">
                          <a:solidFill>
                            <a:schemeClr val="tx1"/>
                          </a:solidFill>
                          <a:effectLst/>
                          <a:latin typeface="Times New Roman" pitchFamily="18" charset="0"/>
                          <a:cs typeface="Times New Roman" pitchFamily="18" charset="0"/>
                        </a:rPr>
                        <a:t>3</a:t>
                      </a:r>
                      <a:r>
                        <a:rPr lang="en-US" sz="1300" b="1" dirty="0">
                          <a:solidFill>
                            <a:schemeClr val="tx1"/>
                          </a:solidFill>
                          <a:effectLst/>
                          <a:latin typeface="Times New Roman" pitchFamily="18" charset="0"/>
                          <a:cs typeface="Times New Roman" pitchFamily="18" charset="0"/>
                        </a:rPr>
                        <a:t>/</a:t>
                      </a:r>
                      <a:r>
                        <a:rPr lang="en-US" sz="1300" b="1" dirty="0" err="1">
                          <a:solidFill>
                            <a:schemeClr val="tx1"/>
                          </a:solidFill>
                          <a:effectLst/>
                          <a:latin typeface="Times New Roman" pitchFamily="18" charset="0"/>
                          <a:cs typeface="Times New Roman" pitchFamily="18" charset="0"/>
                        </a:rPr>
                        <a:t>năm</a:t>
                      </a:r>
                      <a:r>
                        <a:rPr lang="en-US" sz="1300" b="1" dirty="0">
                          <a:solidFill>
                            <a:schemeClr val="tx1"/>
                          </a:solidFill>
                          <a:effectLst/>
                          <a:latin typeface="Times New Roman" pitchFamily="18" charset="0"/>
                          <a:cs typeface="Times New Roman" pitchFamily="18" charset="0"/>
                        </a:rPr>
                        <a:t>)</a:t>
                      </a:r>
                      <a:endParaRPr lang="en-US" sz="1300" b="1"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tc>
                <a:tc hMerge="1">
                  <a:txBody>
                    <a:bodyPr/>
                    <a:lstStyle/>
                    <a:p>
                      <a:endParaRPr lang="en-US"/>
                    </a:p>
                  </a:txBody>
                  <a:tcPr/>
                </a:tc>
              </a:tr>
              <a:tr h="238850">
                <a:tc vMerge="1">
                  <a:txBody>
                    <a:bodyPr/>
                    <a:lstStyle/>
                    <a:p>
                      <a:endParaRPr lang="en-US"/>
                    </a:p>
                  </a:txBody>
                  <a:tcPr/>
                </a:tc>
                <a:tc>
                  <a:txBody>
                    <a:bodyPr/>
                    <a:lstStyle/>
                    <a:p>
                      <a:pPr marL="0" marR="0" algn="ctr">
                        <a:lnSpc>
                          <a:spcPct val="150000"/>
                        </a:lnSpc>
                        <a:spcBef>
                          <a:spcPts val="0"/>
                        </a:spcBef>
                        <a:spcAft>
                          <a:spcPts val="0"/>
                        </a:spcAft>
                      </a:pPr>
                      <a:r>
                        <a:rPr lang="en-US" sz="1300" b="1" dirty="0" err="1">
                          <a:solidFill>
                            <a:schemeClr val="tx1"/>
                          </a:solidFill>
                          <a:effectLst/>
                          <a:latin typeface="Times New Roman" pitchFamily="18" charset="0"/>
                          <a:cs typeface="Times New Roman" pitchFamily="18" charset="0"/>
                        </a:rPr>
                        <a:t>Tịnh</a:t>
                      </a:r>
                      <a:endParaRPr lang="en-US" sz="1300" b="1"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0"/>
                        </a:spcAft>
                      </a:pPr>
                      <a:r>
                        <a:rPr lang="en-US" sz="1300" b="1" dirty="0" err="1">
                          <a:solidFill>
                            <a:schemeClr val="tx1"/>
                          </a:solidFill>
                          <a:effectLst/>
                          <a:latin typeface="Times New Roman" pitchFamily="18" charset="0"/>
                          <a:cs typeface="Times New Roman" pitchFamily="18" charset="0"/>
                        </a:rPr>
                        <a:t>Hướng</a:t>
                      </a:r>
                      <a:r>
                        <a:rPr lang="en-US" sz="1300" b="1" dirty="0">
                          <a:solidFill>
                            <a:schemeClr val="tx1"/>
                          </a:solidFill>
                          <a:effectLst/>
                          <a:latin typeface="Times New Roman" pitchFamily="18" charset="0"/>
                          <a:cs typeface="Times New Roman" pitchFamily="18" charset="0"/>
                        </a:rPr>
                        <a:t> </a:t>
                      </a:r>
                      <a:r>
                        <a:rPr lang="en-US" sz="1300" b="1" dirty="0" err="1">
                          <a:solidFill>
                            <a:schemeClr val="tx1"/>
                          </a:solidFill>
                          <a:effectLst/>
                          <a:latin typeface="Times New Roman" pitchFamily="18" charset="0"/>
                          <a:cs typeface="Times New Roman" pitchFamily="18" charset="0"/>
                        </a:rPr>
                        <a:t>Bắc</a:t>
                      </a:r>
                      <a:r>
                        <a:rPr lang="en-US" sz="1300" b="1" dirty="0">
                          <a:solidFill>
                            <a:schemeClr val="tx1"/>
                          </a:solidFill>
                          <a:effectLst/>
                          <a:latin typeface="Times New Roman" pitchFamily="18" charset="0"/>
                          <a:cs typeface="Times New Roman" pitchFamily="18" charset="0"/>
                        </a:rPr>
                        <a:t> - Nam</a:t>
                      </a:r>
                      <a:endParaRPr lang="en-US" sz="1300" b="1"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0"/>
                        </a:spcAft>
                      </a:pPr>
                      <a:r>
                        <a:rPr lang="en-US" sz="1300" b="1" dirty="0" err="1">
                          <a:solidFill>
                            <a:schemeClr val="tx1"/>
                          </a:solidFill>
                          <a:effectLst/>
                          <a:latin typeface="Times New Roman" pitchFamily="18" charset="0"/>
                          <a:cs typeface="Times New Roman" pitchFamily="18" charset="0"/>
                        </a:rPr>
                        <a:t>Hướng</a:t>
                      </a:r>
                      <a:r>
                        <a:rPr lang="en-US" sz="1300" b="1" dirty="0">
                          <a:solidFill>
                            <a:schemeClr val="tx1"/>
                          </a:solidFill>
                          <a:effectLst/>
                          <a:latin typeface="Times New Roman" pitchFamily="18" charset="0"/>
                          <a:cs typeface="Times New Roman" pitchFamily="18" charset="0"/>
                        </a:rPr>
                        <a:t> Nam-  </a:t>
                      </a:r>
                      <a:r>
                        <a:rPr lang="en-US" sz="1300" b="1" dirty="0" err="1">
                          <a:solidFill>
                            <a:schemeClr val="tx1"/>
                          </a:solidFill>
                          <a:effectLst/>
                          <a:latin typeface="Times New Roman" pitchFamily="18" charset="0"/>
                          <a:cs typeface="Times New Roman" pitchFamily="18" charset="0"/>
                        </a:rPr>
                        <a:t>Bắc</a:t>
                      </a:r>
                      <a:endParaRPr lang="en-US" sz="1300" b="1"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238689">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MC01</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0.754</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1.605</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-0.851</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61354">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MC02</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0.189</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0.526</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0.336</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2011">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MC03</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0.020</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0.110</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-0.091</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34676">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MC04</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-0.022</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0.028</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-0.050</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5333">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MC05</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-0.052</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0.015</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-0.068</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35990">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MC06</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0.021</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0.101</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-0.080</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7" name="Rectangle 6"/>
          <p:cNvSpPr/>
          <p:nvPr/>
        </p:nvSpPr>
        <p:spPr>
          <a:xfrm>
            <a:off x="576461" y="553348"/>
            <a:ext cx="2880320"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latin typeface="Times New Roman" panose="02020603050405020304" pitchFamily="18" charset="0"/>
                <a:cs typeface="Times New Roman" panose="02020603050405020304" pitchFamily="18" charset="0"/>
              </a:rPr>
              <a:t> </a:t>
            </a:r>
            <a:r>
              <a:rPr lang="en-US" sz="1300" dirty="0" err="1" smtClean="0">
                <a:solidFill>
                  <a:schemeClr val="tx1"/>
                </a:solidFill>
                <a:latin typeface="Times New Roman" panose="02020603050405020304" pitchFamily="18" charset="0"/>
                <a:cs typeface="Times New Roman" panose="02020603050405020304" pitchFamily="18" charset="0"/>
              </a:rPr>
              <a:t>Thời</a:t>
            </a:r>
            <a:r>
              <a:rPr lang="en-US" sz="1300" dirty="0" smtClean="0">
                <a:solidFill>
                  <a:schemeClr val="tx1"/>
                </a:solidFill>
                <a:latin typeface="Times New Roman" panose="02020603050405020304" pitchFamily="18" charset="0"/>
                <a:cs typeface="Times New Roman" panose="02020603050405020304" pitchFamily="18" charset="0"/>
              </a:rPr>
              <a:t> </a:t>
            </a:r>
            <a:r>
              <a:rPr lang="en-US" sz="1300" dirty="0" err="1" smtClean="0">
                <a:solidFill>
                  <a:schemeClr val="tx1"/>
                </a:solidFill>
                <a:latin typeface="Times New Roman" panose="02020603050405020304" pitchFamily="18" charset="0"/>
                <a:cs typeface="Times New Roman" panose="02020603050405020304" pitchFamily="18" charset="0"/>
              </a:rPr>
              <a:t>kì</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smtClean="0">
                <a:solidFill>
                  <a:schemeClr val="tx1"/>
                </a:solidFill>
                <a:latin typeface="Times New Roman" panose="02020603050405020304" pitchFamily="18" charset="0"/>
                <a:cs typeface="Times New Roman" panose="02020603050405020304" pitchFamily="18" charset="0"/>
              </a:rPr>
              <a:t>gió</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smtClean="0">
                <a:solidFill>
                  <a:schemeClr val="tx1"/>
                </a:solidFill>
                <a:latin typeface="Times New Roman" panose="02020603050405020304" pitchFamily="18" charset="0"/>
                <a:cs typeface="Times New Roman" panose="02020603050405020304" pitchFamily="18" charset="0"/>
              </a:rPr>
              <a:t>mùa</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smtClean="0">
                <a:solidFill>
                  <a:schemeClr val="tx1"/>
                </a:solidFill>
                <a:latin typeface="Times New Roman" panose="02020603050405020304" pitchFamily="18" charset="0"/>
                <a:cs typeface="Times New Roman" panose="02020603050405020304" pitchFamily="18" charset="0"/>
              </a:rPr>
              <a:t>Đông</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Bắc</a:t>
            </a:r>
            <a:endParaRPr lang="en-US" sz="1300" dirty="0">
              <a:solidFill>
                <a:schemeClr val="tx1"/>
              </a:solidFill>
              <a:latin typeface="Times New Roman" panose="02020603050405020304" pitchFamily="18" charset="0"/>
              <a:cs typeface="Times New Roman" panose="02020603050405020304" pitchFamily="18" charset="0"/>
            </a:endParaRPr>
          </a:p>
        </p:txBody>
      </p:sp>
      <p:sp>
        <p:nvSpPr>
          <p:cNvPr id="8" name="Rectangle 7"/>
          <p:cNvSpPr/>
          <p:nvPr/>
        </p:nvSpPr>
        <p:spPr>
          <a:xfrm>
            <a:off x="5856425" y="515166"/>
            <a:ext cx="2039661" cy="292388"/>
          </a:xfrm>
          <a:prstGeom prst="rect">
            <a:avLst/>
          </a:prstGeom>
        </p:spPr>
        <p:txBody>
          <a:bodyPr wrap="none">
            <a:spAutoFit/>
          </a:bodyPr>
          <a:lstStyle/>
          <a:p>
            <a:pPr lvl="0" algn="ctr"/>
            <a:r>
              <a:rPr lang="en-US" sz="1300" dirty="0">
                <a:solidFill>
                  <a:prstClr val="black"/>
                </a:solidFill>
                <a:latin typeface="Times New Roman" panose="02020603050405020304" pitchFamily="18" charset="0"/>
                <a:cs typeface="Times New Roman" panose="02020603050405020304" pitchFamily="18" charset="0"/>
              </a:rPr>
              <a:t> </a:t>
            </a:r>
            <a:r>
              <a:rPr lang="en-US" sz="1300" dirty="0" err="1">
                <a:solidFill>
                  <a:prstClr val="black"/>
                </a:solidFill>
                <a:latin typeface="Times New Roman" panose="02020603050405020304" pitchFamily="18" charset="0"/>
                <a:cs typeface="Times New Roman" panose="02020603050405020304" pitchFamily="18" charset="0"/>
              </a:rPr>
              <a:t>Thời</a:t>
            </a:r>
            <a:r>
              <a:rPr lang="en-US" sz="1300" dirty="0">
                <a:solidFill>
                  <a:prstClr val="black"/>
                </a:solidFill>
                <a:latin typeface="Times New Roman" panose="02020603050405020304" pitchFamily="18" charset="0"/>
                <a:cs typeface="Times New Roman" panose="02020603050405020304" pitchFamily="18" charset="0"/>
              </a:rPr>
              <a:t> </a:t>
            </a:r>
            <a:r>
              <a:rPr lang="en-US" sz="1300" dirty="0" err="1">
                <a:solidFill>
                  <a:prstClr val="black"/>
                </a:solidFill>
                <a:latin typeface="Times New Roman" panose="02020603050405020304" pitchFamily="18" charset="0"/>
                <a:cs typeface="Times New Roman" panose="02020603050405020304" pitchFamily="18" charset="0"/>
              </a:rPr>
              <a:t>kì</a:t>
            </a:r>
            <a:r>
              <a:rPr lang="en-US" sz="1300" dirty="0">
                <a:solidFill>
                  <a:prstClr val="black"/>
                </a:solidFill>
                <a:latin typeface="Times New Roman" panose="02020603050405020304" pitchFamily="18" charset="0"/>
                <a:cs typeface="Times New Roman" panose="02020603050405020304" pitchFamily="18" charset="0"/>
              </a:rPr>
              <a:t> </a:t>
            </a:r>
            <a:r>
              <a:rPr lang="en-US" sz="1300" dirty="0" err="1">
                <a:solidFill>
                  <a:prstClr val="black"/>
                </a:solidFill>
                <a:latin typeface="Times New Roman" panose="02020603050405020304" pitchFamily="18" charset="0"/>
                <a:cs typeface="Times New Roman" panose="02020603050405020304" pitchFamily="18" charset="0"/>
              </a:rPr>
              <a:t>gió</a:t>
            </a:r>
            <a:r>
              <a:rPr lang="en-US" sz="1300" dirty="0">
                <a:solidFill>
                  <a:prstClr val="black"/>
                </a:solidFill>
                <a:latin typeface="Times New Roman" panose="02020603050405020304" pitchFamily="18" charset="0"/>
                <a:cs typeface="Times New Roman" panose="02020603050405020304" pitchFamily="18" charset="0"/>
              </a:rPr>
              <a:t> </a:t>
            </a:r>
            <a:r>
              <a:rPr lang="en-US" sz="1300" dirty="0" err="1">
                <a:solidFill>
                  <a:prstClr val="black"/>
                </a:solidFill>
                <a:latin typeface="Times New Roman" panose="02020603050405020304" pitchFamily="18" charset="0"/>
                <a:cs typeface="Times New Roman" panose="02020603050405020304" pitchFamily="18" charset="0"/>
              </a:rPr>
              <a:t>mùa</a:t>
            </a:r>
            <a:r>
              <a:rPr lang="en-US" sz="1300" dirty="0">
                <a:solidFill>
                  <a:prstClr val="black"/>
                </a:solidFill>
                <a:latin typeface="Times New Roman" panose="02020603050405020304" pitchFamily="18" charset="0"/>
                <a:cs typeface="Times New Roman" panose="02020603050405020304" pitchFamily="18" charset="0"/>
              </a:rPr>
              <a:t> </a:t>
            </a:r>
            <a:r>
              <a:rPr lang="en-US" sz="1300" dirty="0" err="1" smtClean="0">
                <a:solidFill>
                  <a:prstClr val="black"/>
                </a:solidFill>
                <a:latin typeface="Times New Roman" panose="02020603050405020304" pitchFamily="18" charset="0"/>
                <a:cs typeface="Times New Roman" panose="02020603050405020304" pitchFamily="18" charset="0"/>
              </a:rPr>
              <a:t>Tây</a:t>
            </a:r>
            <a:r>
              <a:rPr lang="en-US" sz="1300" dirty="0" smtClean="0">
                <a:solidFill>
                  <a:prstClr val="black"/>
                </a:solidFill>
                <a:latin typeface="Times New Roman" panose="02020603050405020304" pitchFamily="18" charset="0"/>
                <a:cs typeface="Times New Roman" panose="02020603050405020304" pitchFamily="18" charset="0"/>
              </a:rPr>
              <a:t> Nam</a:t>
            </a:r>
            <a:endParaRPr lang="en-US" sz="1300" dirty="0">
              <a:solidFill>
                <a:prstClr val="black"/>
              </a:solidFill>
              <a:latin typeface="Times New Roman" panose="02020603050405020304" pitchFamily="18" charset="0"/>
              <a:cs typeface="Times New Roman" panose="02020603050405020304" pitchFamily="18" charset="0"/>
            </a:endParaRPr>
          </a:p>
        </p:txBody>
      </p:sp>
      <p:sp>
        <p:nvSpPr>
          <p:cNvPr id="12" name="Title 10"/>
          <p:cNvSpPr txBox="1">
            <a:spLocks/>
          </p:cNvSpPr>
          <p:nvPr/>
        </p:nvSpPr>
        <p:spPr>
          <a:xfrm>
            <a:off x="4716016" y="3186538"/>
            <a:ext cx="4032448" cy="1584176"/>
          </a:xfrm>
          <a:prstGeom prst="rect">
            <a:avLst/>
          </a:prstGeom>
        </p:spPr>
        <p:txBody>
          <a:bodyPr vert="horz" lIns="0" tIns="45720" rIns="0" bIns="0" anchor="b">
            <a:noAutofit/>
            <a:scene3d>
              <a:camera prst="orthographicFront"/>
              <a:lightRig rig="freezing" dir="t">
                <a:rot lat="0" lon="0" rev="5640000"/>
              </a:lightRig>
            </a:scene3d>
            <a:sp3d prstMaterial="flat">
              <a:contourClr>
                <a:schemeClr val="tx2"/>
              </a:contourClr>
            </a:sp3d>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just"/>
            <a:r>
              <a:rPr lang="en-US" sz="1600" dirty="0" smtClean="0">
                <a:solidFill>
                  <a:schemeClr val="tx1"/>
                </a:solidFill>
                <a:latin typeface="Times New Roman" pitchFamily="18" charset="0"/>
                <a:cs typeface="Times New Roman" pitchFamily="18" charset="0"/>
              </a:rPr>
              <a:t>         </a:t>
            </a:r>
            <a:r>
              <a:rPr lang="en-US" sz="1600" dirty="0" err="1" smtClean="0">
                <a:solidFill>
                  <a:schemeClr val="tx1"/>
                </a:solidFill>
                <a:latin typeface="Times New Roman" pitchFamily="18" charset="0"/>
                <a:cs typeface="Times New Roman" pitchFamily="18" charset="0"/>
              </a:rPr>
              <a:t>Lượng</a:t>
            </a:r>
            <a:r>
              <a:rPr lang="en-US" sz="1600" dirty="0" smtClean="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vận</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chuyển</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bùn</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cát</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tịnh</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dọc</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bờ</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có</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xu</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hướng</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giảm</a:t>
            </a:r>
            <a:r>
              <a:rPr lang="en-US" sz="1600" dirty="0">
                <a:solidFill>
                  <a:schemeClr val="tx1"/>
                </a:solidFill>
                <a:latin typeface="Times New Roman" pitchFamily="18" charset="0"/>
                <a:cs typeface="Times New Roman" pitchFamily="18" charset="0"/>
              </a:rPr>
              <a:t> </a:t>
            </a:r>
            <a:r>
              <a:rPr lang="en-US" sz="1600" dirty="0" err="1" smtClean="0">
                <a:solidFill>
                  <a:schemeClr val="tx1"/>
                </a:solidFill>
                <a:latin typeface="Times New Roman" pitchFamily="18" charset="0"/>
                <a:cs typeface="Times New Roman" pitchFamily="18" charset="0"/>
              </a:rPr>
              <a:t>dần</a:t>
            </a:r>
            <a:r>
              <a:rPr lang="en-US" sz="1600" dirty="0" smtClean="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từ</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gần</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cửa</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sông</a:t>
            </a:r>
            <a:r>
              <a:rPr lang="en-US" sz="1600" dirty="0">
                <a:solidFill>
                  <a:schemeClr val="tx1"/>
                </a:solidFill>
                <a:latin typeface="Times New Roman" pitchFamily="18" charset="0"/>
                <a:cs typeface="Times New Roman" pitchFamily="18" charset="0"/>
              </a:rPr>
              <a:t> </a:t>
            </a:r>
            <a:r>
              <a:rPr lang="en-US" sz="1600" dirty="0" smtClean="0">
                <a:solidFill>
                  <a:schemeClr val="tx1"/>
                </a:solidFill>
                <a:latin typeface="Times New Roman" pitchFamily="18" charset="0"/>
                <a:cs typeface="Times New Roman" pitchFamily="18" charset="0"/>
              </a:rPr>
              <a:t>(MC </a:t>
            </a:r>
            <a:r>
              <a:rPr lang="en-US" sz="1600" dirty="0">
                <a:solidFill>
                  <a:schemeClr val="tx1"/>
                </a:solidFill>
                <a:latin typeface="Times New Roman" pitchFamily="18" charset="0"/>
                <a:cs typeface="Times New Roman" pitchFamily="18" charset="0"/>
              </a:rPr>
              <a:t>01) </a:t>
            </a:r>
            <a:r>
              <a:rPr lang="en-US" sz="1600" dirty="0" err="1">
                <a:solidFill>
                  <a:schemeClr val="tx1"/>
                </a:solidFill>
                <a:latin typeface="Times New Roman" pitchFamily="18" charset="0"/>
                <a:cs typeface="Times New Roman" pitchFamily="18" charset="0"/>
              </a:rPr>
              <a:t>đến</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phía</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xa</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cửa</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sông</a:t>
            </a:r>
            <a:r>
              <a:rPr lang="en-US" sz="1600" dirty="0">
                <a:solidFill>
                  <a:schemeClr val="tx1"/>
                </a:solidFill>
                <a:latin typeface="Times New Roman" pitchFamily="18" charset="0"/>
                <a:cs typeface="Times New Roman" pitchFamily="18" charset="0"/>
              </a:rPr>
              <a:t> </a:t>
            </a:r>
            <a:r>
              <a:rPr lang="en-US" sz="1600" dirty="0" smtClean="0">
                <a:solidFill>
                  <a:schemeClr val="tx1"/>
                </a:solidFill>
                <a:latin typeface="Times New Roman" pitchFamily="18" charset="0"/>
                <a:cs typeface="Times New Roman" pitchFamily="18" charset="0"/>
              </a:rPr>
              <a:t>(MC </a:t>
            </a:r>
            <a:r>
              <a:rPr lang="en-US" sz="1600" dirty="0">
                <a:solidFill>
                  <a:schemeClr val="tx1"/>
                </a:solidFill>
                <a:latin typeface="Times New Roman" pitchFamily="18" charset="0"/>
                <a:cs typeface="Times New Roman" pitchFamily="18" charset="0"/>
              </a:rPr>
              <a:t>05). </a:t>
            </a:r>
            <a:r>
              <a:rPr lang="en-US" sz="1600" dirty="0" err="1">
                <a:solidFill>
                  <a:schemeClr val="tx1"/>
                </a:solidFill>
                <a:latin typeface="Times New Roman" pitchFamily="18" charset="0"/>
                <a:cs typeface="Times New Roman" pitchFamily="18" charset="0"/>
              </a:rPr>
              <a:t>Tại</a:t>
            </a:r>
            <a:r>
              <a:rPr lang="en-US" sz="1600" dirty="0">
                <a:solidFill>
                  <a:schemeClr val="tx1"/>
                </a:solidFill>
                <a:latin typeface="Times New Roman" pitchFamily="18" charset="0"/>
                <a:cs typeface="Times New Roman" pitchFamily="18" charset="0"/>
              </a:rPr>
              <a:t> </a:t>
            </a:r>
            <a:r>
              <a:rPr lang="en-US" sz="1600" dirty="0" err="1" smtClean="0">
                <a:solidFill>
                  <a:schemeClr val="tx1"/>
                </a:solidFill>
                <a:latin typeface="Times New Roman" pitchFamily="18" charset="0"/>
                <a:cs typeface="Times New Roman" pitchFamily="18" charset="0"/>
              </a:rPr>
              <a:t>các</a:t>
            </a:r>
            <a:r>
              <a:rPr lang="en-US" sz="1600" dirty="0">
                <a:solidFill>
                  <a:schemeClr val="tx1"/>
                </a:solidFill>
                <a:latin typeface="Times New Roman" pitchFamily="18" charset="0"/>
                <a:cs typeface="Times New Roman" pitchFamily="18" charset="0"/>
              </a:rPr>
              <a:t> </a:t>
            </a:r>
            <a:r>
              <a:rPr lang="en-US" sz="1600" dirty="0" smtClean="0">
                <a:solidFill>
                  <a:schemeClr val="tx1"/>
                </a:solidFill>
                <a:latin typeface="Times New Roman" pitchFamily="18" charset="0"/>
                <a:cs typeface="Times New Roman" pitchFamily="18" charset="0"/>
              </a:rPr>
              <a:t>MC </a:t>
            </a:r>
            <a:r>
              <a:rPr lang="en-US" sz="1600" dirty="0">
                <a:solidFill>
                  <a:schemeClr val="tx1"/>
                </a:solidFill>
                <a:latin typeface="Times New Roman" pitchFamily="18" charset="0"/>
                <a:cs typeface="Times New Roman" pitchFamily="18" charset="0"/>
              </a:rPr>
              <a:t>1;2;3;6 </a:t>
            </a:r>
            <a:r>
              <a:rPr lang="en-US" sz="1600" dirty="0" err="1">
                <a:solidFill>
                  <a:schemeClr val="tx1"/>
                </a:solidFill>
                <a:latin typeface="Times New Roman" pitchFamily="18" charset="0"/>
                <a:cs typeface="Times New Roman" pitchFamily="18" charset="0"/>
              </a:rPr>
              <a:t>lượng</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vận</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chuyển</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bùn</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cát</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tịnh</a:t>
            </a:r>
            <a:r>
              <a:rPr lang="en-US" sz="1600" dirty="0">
                <a:solidFill>
                  <a:schemeClr val="tx1"/>
                </a:solidFill>
                <a:latin typeface="Times New Roman" pitchFamily="18" charset="0"/>
                <a:cs typeface="Times New Roman" pitchFamily="18" charset="0"/>
              </a:rPr>
              <a:t> </a:t>
            </a:r>
            <a:r>
              <a:rPr lang="en-US" sz="1600" dirty="0" err="1" smtClean="0">
                <a:solidFill>
                  <a:schemeClr val="tx1"/>
                </a:solidFill>
                <a:latin typeface="Times New Roman" pitchFamily="18" charset="0"/>
                <a:cs typeface="Times New Roman" pitchFamily="18" charset="0"/>
              </a:rPr>
              <a:t>theo</a:t>
            </a:r>
            <a:r>
              <a:rPr lang="en-US" sz="1600" dirty="0">
                <a:solidFill>
                  <a:schemeClr val="tx1"/>
                </a:solidFill>
                <a:latin typeface="Times New Roman" pitchFamily="18" charset="0"/>
                <a:cs typeface="Times New Roman" pitchFamily="18" charset="0"/>
              </a:rPr>
              <a:t> </a:t>
            </a:r>
            <a:r>
              <a:rPr lang="en-US" sz="1600" dirty="0" err="1" smtClean="0">
                <a:solidFill>
                  <a:schemeClr val="tx1"/>
                </a:solidFill>
                <a:latin typeface="Times New Roman" pitchFamily="18" charset="0"/>
                <a:cs typeface="Times New Roman" pitchFamily="18" charset="0"/>
              </a:rPr>
              <a:t>chiều</a:t>
            </a:r>
            <a:r>
              <a:rPr lang="en-US" sz="1600" dirty="0" smtClean="0">
                <a:solidFill>
                  <a:schemeClr val="tx1"/>
                </a:solidFill>
                <a:latin typeface="Times New Roman" pitchFamily="18" charset="0"/>
                <a:cs typeface="Times New Roman" pitchFamily="18" charset="0"/>
              </a:rPr>
              <a:t> d</a:t>
            </a:r>
            <a:r>
              <a:rPr lang="vi-VN" sz="1600" dirty="0" smtClean="0">
                <a:solidFill>
                  <a:schemeClr val="tx1"/>
                </a:solidFill>
                <a:latin typeface="Times New Roman" pitchFamily="18" charset="0"/>
                <a:cs typeface="Times New Roman" pitchFamily="18" charset="0"/>
              </a:rPr>
              <a:t>ươ</a:t>
            </a:r>
            <a:r>
              <a:rPr lang="en-US" sz="1600" dirty="0" err="1" smtClean="0">
                <a:solidFill>
                  <a:schemeClr val="tx1"/>
                </a:solidFill>
                <a:latin typeface="Times New Roman" pitchFamily="18" charset="0"/>
                <a:cs typeface="Times New Roman" pitchFamily="18" charset="0"/>
              </a:rPr>
              <a:t>ng</a:t>
            </a:r>
            <a:r>
              <a:rPr lang="en-US" sz="1600" dirty="0" smtClean="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Các</a:t>
            </a:r>
            <a:r>
              <a:rPr lang="en-US" sz="1600" dirty="0">
                <a:solidFill>
                  <a:schemeClr val="tx1"/>
                </a:solidFill>
                <a:latin typeface="Times New Roman" pitchFamily="18" charset="0"/>
                <a:cs typeface="Times New Roman" pitchFamily="18" charset="0"/>
              </a:rPr>
              <a:t> </a:t>
            </a:r>
            <a:r>
              <a:rPr lang="en-US" sz="1600" dirty="0" smtClean="0">
                <a:solidFill>
                  <a:schemeClr val="tx1"/>
                </a:solidFill>
                <a:latin typeface="Times New Roman" pitchFamily="18" charset="0"/>
                <a:cs typeface="Times New Roman" pitchFamily="18" charset="0"/>
              </a:rPr>
              <a:t>MC </a:t>
            </a:r>
            <a:r>
              <a:rPr lang="en-US" sz="1600" dirty="0">
                <a:solidFill>
                  <a:schemeClr val="tx1"/>
                </a:solidFill>
                <a:latin typeface="Times New Roman" pitchFamily="18" charset="0"/>
                <a:cs typeface="Times New Roman" pitchFamily="18" charset="0"/>
              </a:rPr>
              <a:t>4;5 </a:t>
            </a:r>
            <a:r>
              <a:rPr lang="en-US" sz="1600" dirty="0" err="1">
                <a:solidFill>
                  <a:schemeClr val="tx1"/>
                </a:solidFill>
                <a:latin typeface="Times New Roman" pitchFamily="18" charset="0"/>
                <a:cs typeface="Times New Roman" pitchFamily="18" charset="0"/>
              </a:rPr>
              <a:t>thì</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lượng</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vận</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chuyển</a:t>
            </a:r>
            <a:r>
              <a:rPr lang="en-US" sz="1600" dirty="0">
                <a:solidFill>
                  <a:schemeClr val="tx1"/>
                </a:solidFill>
                <a:latin typeface="Times New Roman" pitchFamily="18" charset="0"/>
                <a:cs typeface="Times New Roman" pitchFamily="18" charset="0"/>
              </a:rPr>
              <a:t> </a:t>
            </a:r>
            <a:r>
              <a:rPr lang="en-US" sz="1600" dirty="0" err="1" smtClean="0">
                <a:solidFill>
                  <a:schemeClr val="tx1"/>
                </a:solidFill>
                <a:latin typeface="Times New Roman" pitchFamily="18" charset="0"/>
                <a:cs typeface="Times New Roman" pitchFamily="18" charset="0"/>
              </a:rPr>
              <a:t>bùn</a:t>
            </a:r>
            <a:r>
              <a:rPr lang="en-US" sz="1600" dirty="0" smtClean="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cát</a:t>
            </a:r>
            <a:r>
              <a:rPr lang="en-US" sz="1600" dirty="0">
                <a:solidFill>
                  <a:schemeClr val="tx1"/>
                </a:solidFill>
                <a:latin typeface="Times New Roman" pitchFamily="18" charset="0"/>
                <a:cs typeface="Times New Roman" pitchFamily="18" charset="0"/>
              </a:rPr>
              <a:t> </a:t>
            </a:r>
            <a:r>
              <a:rPr lang="en-US" sz="1600" dirty="0" err="1">
                <a:solidFill>
                  <a:schemeClr val="tx1"/>
                </a:solidFill>
                <a:latin typeface="Times New Roman" pitchFamily="18" charset="0"/>
                <a:cs typeface="Times New Roman" pitchFamily="18" charset="0"/>
              </a:rPr>
              <a:t>có</a:t>
            </a:r>
            <a:r>
              <a:rPr lang="en-US" sz="1600" dirty="0">
                <a:solidFill>
                  <a:schemeClr val="tx1"/>
                </a:solidFill>
                <a:latin typeface="Times New Roman" pitchFamily="18" charset="0"/>
                <a:cs typeface="Times New Roman" pitchFamily="18" charset="0"/>
              </a:rPr>
              <a:t> </a:t>
            </a:r>
            <a:r>
              <a:rPr lang="en-US" sz="1600" dirty="0" err="1" smtClean="0">
                <a:solidFill>
                  <a:schemeClr val="tx1"/>
                </a:solidFill>
                <a:latin typeface="Times New Roman" pitchFamily="18" charset="0"/>
                <a:cs typeface="Times New Roman" pitchFamily="18" charset="0"/>
              </a:rPr>
              <a:t>hướng</a:t>
            </a:r>
            <a:r>
              <a:rPr lang="en-US" sz="1600" dirty="0">
                <a:solidFill>
                  <a:schemeClr val="tx1"/>
                </a:solidFill>
                <a:latin typeface="Times New Roman" pitchFamily="18" charset="0"/>
                <a:cs typeface="Times New Roman" pitchFamily="18" charset="0"/>
              </a:rPr>
              <a:t> </a:t>
            </a:r>
            <a:r>
              <a:rPr lang="en-US" sz="1600" dirty="0" err="1" smtClean="0">
                <a:solidFill>
                  <a:schemeClr val="tx1"/>
                </a:solidFill>
                <a:latin typeface="Times New Roman" pitchFamily="18" charset="0"/>
                <a:cs typeface="Times New Roman" pitchFamily="18" charset="0"/>
              </a:rPr>
              <a:t>âm</a:t>
            </a:r>
            <a:r>
              <a:rPr lang="en-US" sz="1600" dirty="0" smtClean="0">
                <a:solidFill>
                  <a:schemeClr val="tx1"/>
                </a:solidFill>
                <a:latin typeface="Times New Roman" pitchFamily="18" charset="0"/>
                <a:cs typeface="Times New Roman" pitchFamily="18" charset="0"/>
              </a:rPr>
              <a:t>.</a:t>
            </a:r>
            <a:endParaRPr lang="en-US" sz="1600" dirty="0">
              <a:solidFill>
                <a:schemeClr val="tx1"/>
              </a:solidFill>
              <a:latin typeface="Times New Roman" pitchFamily="18" charset="0"/>
              <a:cs typeface="Times New Roman" pitchFamily="18" charset="0"/>
            </a:endParaRPr>
          </a:p>
        </p:txBody>
      </p:sp>
      <p:sp>
        <p:nvSpPr>
          <p:cNvPr id="2" name="Date Placeholder 1"/>
          <p:cNvSpPr>
            <a:spLocks noGrp="1"/>
          </p:cNvSpPr>
          <p:nvPr>
            <p:ph type="dt" sz="half" idx="2"/>
          </p:nvPr>
        </p:nvSpPr>
        <p:spPr/>
        <p:txBody>
          <a:bodyPr/>
          <a:lstStyle/>
          <a:p>
            <a:r>
              <a:rPr lang="en-US" smtClean="0"/>
              <a:t>5/18/2018</a:t>
            </a:r>
            <a:endParaRPr lang="en-US" dirty="0"/>
          </a:p>
        </p:txBody>
      </p:sp>
      <p:sp>
        <p:nvSpPr>
          <p:cNvPr id="4" name="Footer Placeholder 3"/>
          <p:cNvSpPr>
            <a:spLocks noGrp="1"/>
          </p:cNvSpPr>
          <p:nvPr>
            <p:ph type="ftr" sz="quarter" idx="3"/>
          </p:nvPr>
        </p:nvSpPr>
        <p:spPr/>
        <p:txBody>
          <a:bodyPr/>
          <a:lstStyle/>
          <a:p>
            <a:r>
              <a:rPr lang="en-US" smtClean="0"/>
              <a:t>Báo cáo tổng kết nghiên cứu khoa học sinh viên</a:t>
            </a:r>
            <a:endParaRPr lang="en-US" dirty="0"/>
          </a:p>
        </p:txBody>
      </p:sp>
      <p:sp>
        <p:nvSpPr>
          <p:cNvPr id="9" name="Slide Number Placeholder 8"/>
          <p:cNvSpPr>
            <a:spLocks noGrp="1"/>
          </p:cNvSpPr>
          <p:nvPr>
            <p:ph type="sldNum" sz="quarter" idx="4"/>
          </p:nvPr>
        </p:nvSpPr>
        <p:spPr/>
        <p:txBody>
          <a:bodyPr/>
          <a:lstStyle/>
          <a:p>
            <a:fld id="{0F31DC1F-5561-484E-AB46-68C682854F61}" type="slidenum">
              <a:rPr lang="en-US" smtClean="0"/>
              <a:t>35</a:t>
            </a:fld>
            <a:endParaRPr lang="en-US" dirty="0"/>
          </a:p>
        </p:txBody>
      </p:sp>
    </p:spTree>
    <p:extLst>
      <p:ext uri="{BB962C8B-B14F-4D97-AF65-F5344CB8AC3E}">
        <p14:creationId xmlns:p14="http://schemas.microsoft.com/office/powerpoint/2010/main" val="259111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build="p"/>
      <p:bldP spid="7" grpId="0"/>
      <p:bldP spid="8"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11510"/>
          </a:xfrm>
        </p:spPr>
        <p:txBody>
          <a:bodyPr>
            <a:normAutofit/>
          </a:bodyPr>
          <a:lstStyle/>
          <a:p>
            <a:r>
              <a:rPr lang="en-US" sz="2200" b="1" dirty="0" err="1">
                <a:solidFill>
                  <a:schemeClr val="tx1"/>
                </a:solidFill>
              </a:rPr>
              <a:t>Vận</a:t>
            </a:r>
            <a:r>
              <a:rPr lang="en-US" sz="2200" b="1" dirty="0">
                <a:solidFill>
                  <a:schemeClr val="tx1"/>
                </a:solidFill>
              </a:rPr>
              <a:t> </a:t>
            </a:r>
            <a:r>
              <a:rPr lang="en-US" sz="2200" b="1" dirty="0" err="1">
                <a:solidFill>
                  <a:schemeClr val="tx1"/>
                </a:solidFill>
              </a:rPr>
              <a:t>chuyển</a:t>
            </a:r>
            <a:r>
              <a:rPr lang="en-US" sz="2200" b="1" dirty="0">
                <a:solidFill>
                  <a:schemeClr val="tx1"/>
                </a:solidFill>
              </a:rPr>
              <a:t> </a:t>
            </a:r>
            <a:r>
              <a:rPr lang="en-US" sz="2200" b="1" dirty="0" err="1">
                <a:solidFill>
                  <a:schemeClr val="tx1"/>
                </a:solidFill>
              </a:rPr>
              <a:t>bùn</a:t>
            </a:r>
            <a:r>
              <a:rPr lang="en-US" sz="2200" b="1" dirty="0">
                <a:solidFill>
                  <a:schemeClr val="tx1"/>
                </a:solidFill>
              </a:rPr>
              <a:t> </a:t>
            </a:r>
            <a:r>
              <a:rPr lang="en-US" sz="2200" b="1" dirty="0" err="1">
                <a:solidFill>
                  <a:schemeClr val="tx1"/>
                </a:solidFill>
              </a:rPr>
              <a:t>cát</a:t>
            </a:r>
            <a:r>
              <a:rPr lang="en-US" sz="2200" b="1" dirty="0">
                <a:solidFill>
                  <a:schemeClr val="tx1"/>
                </a:solidFill>
              </a:rPr>
              <a:t> </a:t>
            </a:r>
            <a:r>
              <a:rPr lang="en-US" sz="2200" b="1" dirty="0" err="1">
                <a:solidFill>
                  <a:schemeClr val="tx1"/>
                </a:solidFill>
              </a:rPr>
              <a:t>theo</a:t>
            </a:r>
            <a:r>
              <a:rPr lang="en-US" sz="2200" b="1" dirty="0">
                <a:solidFill>
                  <a:schemeClr val="tx1"/>
                </a:solidFill>
              </a:rPr>
              <a:t> </a:t>
            </a:r>
            <a:r>
              <a:rPr lang="en-US" sz="2200" b="1" dirty="0" err="1">
                <a:solidFill>
                  <a:schemeClr val="tx1"/>
                </a:solidFill>
              </a:rPr>
              <a:t>Kịch</a:t>
            </a:r>
            <a:r>
              <a:rPr lang="en-US" sz="2200" b="1" dirty="0">
                <a:solidFill>
                  <a:schemeClr val="tx1"/>
                </a:solidFill>
              </a:rPr>
              <a:t> </a:t>
            </a:r>
            <a:r>
              <a:rPr lang="en-US" sz="2200" b="1" dirty="0" err="1">
                <a:solidFill>
                  <a:schemeClr val="tx1"/>
                </a:solidFill>
              </a:rPr>
              <a:t>bản</a:t>
            </a:r>
            <a:r>
              <a:rPr lang="en-US" sz="2200" b="1" dirty="0">
                <a:solidFill>
                  <a:schemeClr val="tx1"/>
                </a:solidFill>
              </a:rPr>
              <a:t> </a:t>
            </a:r>
            <a:r>
              <a:rPr lang="en-US" sz="2200" b="1" dirty="0" smtClean="0">
                <a:solidFill>
                  <a:schemeClr val="tx1"/>
                </a:solidFill>
              </a:rPr>
              <a:t>02</a:t>
            </a:r>
            <a:endParaRPr lang="en-US" sz="2200" dirty="0">
              <a:solidFill>
                <a:schemeClr val="tx1"/>
              </a:solidFill>
            </a:endParaRPr>
          </a:p>
        </p:txBody>
      </p:sp>
      <p:sp>
        <p:nvSpPr>
          <p:cNvPr id="9" name="Content Placeholder 8"/>
          <p:cNvSpPr>
            <a:spLocks noGrp="1"/>
          </p:cNvSpPr>
          <p:nvPr>
            <p:ph idx="1"/>
          </p:nvPr>
        </p:nvSpPr>
        <p:spPr>
          <a:xfrm>
            <a:off x="457200" y="3274020"/>
            <a:ext cx="8229600" cy="1595636"/>
          </a:xfrm>
        </p:spPr>
        <p:txBody>
          <a:bodyPr>
            <a:normAutofit/>
          </a:bodyPr>
          <a:lstStyle/>
          <a:p>
            <a:pPr marL="0" indent="0" algn="just">
              <a:buNone/>
            </a:pPr>
            <a:r>
              <a:rPr lang="en-US" sz="2300" dirty="0" smtClean="0">
                <a:latin typeface="Times New Roman" panose="02020603050405020304" pitchFamily="18" charset="0"/>
                <a:cs typeface="Times New Roman" panose="02020603050405020304" pitchFamily="18" charset="0"/>
              </a:rPr>
              <a:t>=&gt; </a:t>
            </a:r>
            <a:r>
              <a:rPr lang="en-US" sz="2300" dirty="0" err="1" smtClean="0">
                <a:latin typeface="Times New Roman" panose="02020603050405020304" pitchFamily="18" charset="0"/>
                <a:cs typeface="Times New Roman" panose="02020603050405020304" pitchFamily="18" charset="0"/>
              </a:rPr>
              <a:t>Từ</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hai</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bảng</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trên</a:t>
            </a:r>
            <a:r>
              <a:rPr lang="en-US" sz="2300" dirty="0" smtClean="0">
                <a:latin typeface="Times New Roman" panose="02020603050405020304" pitchFamily="18" charset="0"/>
                <a:cs typeface="Times New Roman" panose="02020603050405020304" pitchFamily="18" charset="0"/>
              </a:rPr>
              <a:t> </a:t>
            </a:r>
            <a:r>
              <a:rPr lang="en-US" sz="2300" dirty="0">
                <a:latin typeface="Times New Roman" panose="02020603050405020304" pitchFamily="18" charset="0"/>
                <a:cs typeface="Times New Roman" panose="02020603050405020304" pitchFamily="18" charset="0"/>
              </a:rPr>
              <a:t>ta </a:t>
            </a:r>
            <a:r>
              <a:rPr lang="en-US" sz="2300" dirty="0" err="1" smtClean="0">
                <a:latin typeface="Times New Roman" panose="02020603050405020304" pitchFamily="18" charset="0"/>
                <a:cs typeface="Times New Roman" panose="02020603050405020304" pitchFamily="18" charset="0"/>
              </a:rPr>
              <a:t>nhận</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thấy</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khi</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có</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kè</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tác</a:t>
            </a:r>
            <a:r>
              <a:rPr lang="en-US" sz="2300" dirty="0" smtClean="0">
                <a:latin typeface="Times New Roman" panose="02020603050405020304" pitchFamily="18" charset="0"/>
                <a:cs typeface="Times New Roman" panose="02020603050405020304" pitchFamily="18" charset="0"/>
              </a:rPr>
              <a:t> </a:t>
            </a:r>
            <a:r>
              <a:rPr lang="vi-VN" sz="2300" dirty="0" smtClean="0">
                <a:latin typeface="Times New Roman" panose="02020603050405020304" pitchFamily="18" charset="0"/>
                <a:cs typeface="Times New Roman" panose="02020603050405020304" pitchFamily="18" charset="0"/>
              </a:rPr>
              <a:t>động</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thì</a:t>
            </a:r>
            <a:r>
              <a:rPr lang="en-US" sz="2300" dirty="0" smtClean="0">
                <a:latin typeface="Times New Roman" panose="02020603050405020304" pitchFamily="18" charset="0"/>
                <a:cs typeface="Times New Roman" panose="02020603050405020304" pitchFamily="18" charset="0"/>
              </a:rPr>
              <a:t> l</a:t>
            </a:r>
            <a:r>
              <a:rPr lang="vi-VN" sz="2300" dirty="0" smtClean="0">
                <a:latin typeface="Times New Roman" panose="02020603050405020304" pitchFamily="18" charset="0"/>
                <a:cs typeface="Times New Roman" panose="02020603050405020304" pitchFamily="18" charset="0"/>
              </a:rPr>
              <a:t>ượng</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vận</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chuyển</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bùn</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cát</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tịnh</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ngày</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càng</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giảm</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chứng</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tỏ</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bùn</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cát</a:t>
            </a:r>
            <a:r>
              <a:rPr lang="en-US" sz="2300" dirty="0" smtClean="0">
                <a:latin typeface="Times New Roman" panose="02020603050405020304" pitchFamily="18" charset="0"/>
                <a:cs typeface="Times New Roman" panose="02020603050405020304" pitchFamily="18" charset="0"/>
              </a:rPr>
              <a:t> </a:t>
            </a:r>
            <a:r>
              <a:rPr lang="vi-VN" sz="2300" dirty="0" smtClean="0">
                <a:latin typeface="Times New Roman" panose="02020603050405020304" pitchFamily="18" charset="0"/>
                <a:cs typeface="Times New Roman" panose="02020603050405020304" pitchFamily="18" charset="0"/>
              </a:rPr>
              <a:t>đã</a:t>
            </a:r>
            <a:r>
              <a:rPr lang="en-US" sz="2300" dirty="0" smtClean="0">
                <a:latin typeface="Times New Roman" panose="02020603050405020304" pitchFamily="18" charset="0"/>
                <a:cs typeface="Times New Roman" panose="02020603050405020304" pitchFamily="18" charset="0"/>
              </a:rPr>
              <a:t> </a:t>
            </a:r>
            <a:r>
              <a:rPr lang="vi-VN" sz="2300" dirty="0" smtClean="0">
                <a:latin typeface="Times New Roman" panose="02020603050405020304" pitchFamily="18" charset="0"/>
                <a:cs typeface="Times New Roman" panose="02020603050405020304" pitchFamily="18" charset="0"/>
              </a:rPr>
              <a:t>được</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kè</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giữ</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lại</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khá</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nhiều</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và</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chứng</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tỏ</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sử</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dụng</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kè</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mỏ</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hàn</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có</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tác</a:t>
            </a:r>
            <a:r>
              <a:rPr lang="en-US" sz="2300" dirty="0" smtClean="0">
                <a:latin typeface="Times New Roman" panose="02020603050405020304" pitchFamily="18" charset="0"/>
                <a:cs typeface="Times New Roman" panose="02020603050405020304" pitchFamily="18" charset="0"/>
              </a:rPr>
              <a:t> </a:t>
            </a:r>
            <a:r>
              <a:rPr lang="vi-VN" sz="2300" dirty="0" smtClean="0">
                <a:latin typeface="Times New Roman" panose="02020603050405020304" pitchFamily="18" charset="0"/>
                <a:cs typeface="Times New Roman" panose="02020603050405020304" pitchFamily="18" charset="0"/>
              </a:rPr>
              <a:t>động</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tích</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cực</a:t>
            </a:r>
            <a:r>
              <a:rPr lang="en-US" sz="2300" dirty="0" smtClean="0">
                <a:latin typeface="Times New Roman" panose="02020603050405020304" pitchFamily="18" charset="0"/>
                <a:cs typeface="Times New Roman" panose="02020603050405020304" pitchFamily="18" charset="0"/>
              </a:rPr>
              <a:t> </a:t>
            </a:r>
            <a:r>
              <a:rPr lang="vi-VN" sz="2300" dirty="0" smtClean="0">
                <a:latin typeface="Times New Roman" panose="02020603050405020304" pitchFamily="18" charset="0"/>
                <a:cs typeface="Times New Roman" panose="02020603050405020304" pitchFamily="18" charset="0"/>
              </a:rPr>
              <a:t>đến</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hạn</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chế</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xói</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lở</a:t>
            </a:r>
            <a:r>
              <a:rPr lang="en-US" sz="2300" dirty="0" smtClean="0">
                <a:latin typeface="Times New Roman" panose="02020603050405020304" pitchFamily="18" charset="0"/>
                <a:cs typeface="Times New Roman" panose="02020603050405020304" pitchFamily="18" charset="0"/>
              </a:rPr>
              <a:t> </a:t>
            </a:r>
            <a:r>
              <a:rPr lang="vi-VN" sz="2300" dirty="0" smtClean="0">
                <a:latin typeface="Times New Roman" panose="02020603050405020304" pitchFamily="18" charset="0"/>
                <a:cs typeface="Times New Roman" panose="02020603050405020304" pitchFamily="18" charset="0"/>
              </a:rPr>
              <a:t>đường</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bờ</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biển</a:t>
            </a:r>
            <a:r>
              <a:rPr lang="en-US" sz="2300" dirty="0" smtClean="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khu</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vực</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nghiên</a:t>
            </a:r>
            <a:r>
              <a:rPr lang="en-US" sz="2300" dirty="0">
                <a:latin typeface="Times New Roman" panose="02020603050405020304" pitchFamily="18" charset="0"/>
                <a:cs typeface="Times New Roman" panose="02020603050405020304" pitchFamily="18" charset="0"/>
              </a:rPr>
              <a:t> </a:t>
            </a:r>
            <a:r>
              <a:rPr lang="en-US" sz="2300" dirty="0" err="1" smtClean="0">
                <a:latin typeface="Times New Roman" panose="02020603050405020304" pitchFamily="18" charset="0"/>
                <a:cs typeface="Times New Roman" panose="02020603050405020304" pitchFamily="18" charset="0"/>
              </a:rPr>
              <a:t>cứu</a:t>
            </a:r>
            <a:r>
              <a:rPr lang="en-US" sz="2300" dirty="0" smtClean="0">
                <a:latin typeface="Times New Roman" panose="02020603050405020304" pitchFamily="18" charset="0"/>
                <a:cs typeface="Times New Roman" panose="02020603050405020304" pitchFamily="18" charset="0"/>
              </a:rPr>
              <a:t>.</a:t>
            </a:r>
            <a:endParaRPr lang="en-US" sz="2300"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15256770"/>
              </p:ext>
            </p:extLst>
          </p:nvPr>
        </p:nvGraphicFramePr>
        <p:xfrm>
          <a:off x="-11084" y="771550"/>
          <a:ext cx="4511076" cy="2377440"/>
        </p:xfrm>
        <a:graphic>
          <a:graphicData uri="http://schemas.openxmlformats.org/drawingml/2006/table">
            <a:tbl>
              <a:tblPr firstRow="1" firstCol="1" bandRow="1">
                <a:tableStyleId>{5C22544A-7EE6-4342-B048-85BDC9FD1C3A}</a:tableStyleId>
              </a:tblPr>
              <a:tblGrid>
                <a:gridCol w="705740"/>
                <a:gridCol w="877889"/>
                <a:gridCol w="1463149"/>
                <a:gridCol w="1464298"/>
              </a:tblGrid>
              <a:tr h="297033">
                <a:tc rowSpan="2">
                  <a:txBody>
                    <a:bodyPr/>
                    <a:lstStyle/>
                    <a:p>
                      <a:pPr marL="0" marR="0" algn="ctr">
                        <a:lnSpc>
                          <a:spcPct val="150000"/>
                        </a:lnSpc>
                        <a:spcBef>
                          <a:spcPts val="0"/>
                        </a:spcBef>
                        <a:spcAft>
                          <a:spcPts val="0"/>
                        </a:spcAft>
                      </a:pPr>
                      <a:r>
                        <a:rPr lang="en-US" sz="1300" dirty="0" err="1">
                          <a:solidFill>
                            <a:schemeClr val="tx1"/>
                          </a:solidFill>
                          <a:effectLst/>
                          <a:latin typeface="Times New Roman" pitchFamily="18" charset="0"/>
                          <a:cs typeface="Times New Roman" pitchFamily="18" charset="0"/>
                        </a:rPr>
                        <a:t>Mặt</a:t>
                      </a:r>
                      <a:r>
                        <a:rPr lang="en-US" sz="1300" dirty="0">
                          <a:solidFill>
                            <a:schemeClr val="tx1"/>
                          </a:solidFill>
                          <a:effectLst/>
                          <a:latin typeface="Times New Roman" pitchFamily="18" charset="0"/>
                          <a:cs typeface="Times New Roman" pitchFamily="18" charset="0"/>
                        </a:rPr>
                        <a:t> </a:t>
                      </a:r>
                      <a:r>
                        <a:rPr lang="en-US" sz="1300" dirty="0" err="1">
                          <a:solidFill>
                            <a:schemeClr val="tx1"/>
                          </a:solidFill>
                          <a:effectLst/>
                          <a:latin typeface="Times New Roman" pitchFamily="18" charset="0"/>
                          <a:cs typeface="Times New Roman" pitchFamily="18" charset="0"/>
                        </a:rPr>
                        <a:t>cắt</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gridSpan="3">
                  <a:txBody>
                    <a:bodyPr/>
                    <a:lstStyle/>
                    <a:p>
                      <a:pPr marL="0" marR="0" algn="ctr">
                        <a:lnSpc>
                          <a:spcPct val="150000"/>
                        </a:lnSpc>
                        <a:spcBef>
                          <a:spcPts val="0"/>
                        </a:spcBef>
                        <a:spcAft>
                          <a:spcPts val="0"/>
                        </a:spcAft>
                      </a:pPr>
                      <a:r>
                        <a:rPr lang="en-US" sz="1300" dirty="0" err="1">
                          <a:solidFill>
                            <a:schemeClr val="tx1"/>
                          </a:solidFill>
                          <a:effectLst/>
                          <a:latin typeface="Times New Roman" pitchFamily="18" charset="0"/>
                          <a:cs typeface="Times New Roman" pitchFamily="18" charset="0"/>
                        </a:rPr>
                        <a:t>Lượng</a:t>
                      </a:r>
                      <a:r>
                        <a:rPr lang="en-US" sz="1300" dirty="0">
                          <a:solidFill>
                            <a:schemeClr val="tx1"/>
                          </a:solidFill>
                          <a:effectLst/>
                          <a:latin typeface="Times New Roman" pitchFamily="18" charset="0"/>
                          <a:cs typeface="Times New Roman" pitchFamily="18" charset="0"/>
                        </a:rPr>
                        <a:t> </a:t>
                      </a:r>
                      <a:r>
                        <a:rPr lang="en-US" sz="1300" dirty="0" err="1">
                          <a:solidFill>
                            <a:schemeClr val="tx1"/>
                          </a:solidFill>
                          <a:effectLst/>
                          <a:latin typeface="Times New Roman" pitchFamily="18" charset="0"/>
                          <a:cs typeface="Times New Roman" pitchFamily="18" charset="0"/>
                        </a:rPr>
                        <a:t>vận</a:t>
                      </a:r>
                      <a:r>
                        <a:rPr lang="en-US" sz="1300" dirty="0">
                          <a:solidFill>
                            <a:schemeClr val="tx1"/>
                          </a:solidFill>
                          <a:effectLst/>
                          <a:latin typeface="Times New Roman" pitchFamily="18" charset="0"/>
                          <a:cs typeface="Times New Roman" pitchFamily="18" charset="0"/>
                        </a:rPr>
                        <a:t> </a:t>
                      </a:r>
                      <a:r>
                        <a:rPr lang="en-US" sz="1300" dirty="0" err="1">
                          <a:solidFill>
                            <a:schemeClr val="tx1"/>
                          </a:solidFill>
                          <a:effectLst/>
                          <a:latin typeface="Times New Roman" pitchFamily="18" charset="0"/>
                          <a:cs typeface="Times New Roman" pitchFamily="18" charset="0"/>
                        </a:rPr>
                        <a:t>chuyển</a:t>
                      </a:r>
                      <a:r>
                        <a:rPr lang="en-US" sz="1300" dirty="0">
                          <a:solidFill>
                            <a:schemeClr val="tx1"/>
                          </a:solidFill>
                          <a:effectLst/>
                          <a:latin typeface="Times New Roman" pitchFamily="18" charset="0"/>
                          <a:cs typeface="Times New Roman" pitchFamily="18" charset="0"/>
                        </a:rPr>
                        <a:t> </a:t>
                      </a:r>
                      <a:r>
                        <a:rPr lang="en-US" sz="1300" dirty="0" err="1">
                          <a:solidFill>
                            <a:schemeClr val="tx1"/>
                          </a:solidFill>
                          <a:effectLst/>
                          <a:latin typeface="Times New Roman" pitchFamily="18" charset="0"/>
                          <a:cs typeface="Times New Roman" pitchFamily="18" charset="0"/>
                        </a:rPr>
                        <a:t>bùn</a:t>
                      </a:r>
                      <a:r>
                        <a:rPr lang="en-US" sz="1300" dirty="0">
                          <a:solidFill>
                            <a:schemeClr val="tx1"/>
                          </a:solidFill>
                          <a:effectLst/>
                          <a:latin typeface="Times New Roman" pitchFamily="18" charset="0"/>
                          <a:cs typeface="Times New Roman" pitchFamily="18" charset="0"/>
                        </a:rPr>
                        <a:t> </a:t>
                      </a:r>
                      <a:r>
                        <a:rPr lang="en-US" sz="1300" dirty="0" err="1">
                          <a:solidFill>
                            <a:schemeClr val="tx1"/>
                          </a:solidFill>
                          <a:effectLst/>
                          <a:latin typeface="Times New Roman" pitchFamily="18" charset="0"/>
                          <a:cs typeface="Times New Roman" pitchFamily="18" charset="0"/>
                        </a:rPr>
                        <a:t>cát</a:t>
                      </a:r>
                      <a:r>
                        <a:rPr lang="en-US" sz="1300" dirty="0">
                          <a:solidFill>
                            <a:schemeClr val="tx1"/>
                          </a:solidFill>
                          <a:effectLst/>
                          <a:latin typeface="Times New Roman" pitchFamily="18" charset="0"/>
                          <a:cs typeface="Times New Roman" pitchFamily="18" charset="0"/>
                        </a:rPr>
                        <a:t> (10</a:t>
                      </a:r>
                      <a:r>
                        <a:rPr lang="en-US" sz="1300" baseline="30000" dirty="0">
                          <a:solidFill>
                            <a:schemeClr val="tx1"/>
                          </a:solidFill>
                          <a:effectLst/>
                          <a:latin typeface="Times New Roman" pitchFamily="18" charset="0"/>
                          <a:cs typeface="Times New Roman" pitchFamily="18" charset="0"/>
                        </a:rPr>
                        <a:t>3</a:t>
                      </a:r>
                      <a:r>
                        <a:rPr lang="en-US" sz="1300" dirty="0">
                          <a:solidFill>
                            <a:schemeClr val="tx1"/>
                          </a:solidFill>
                          <a:effectLst/>
                          <a:latin typeface="Times New Roman" pitchFamily="18" charset="0"/>
                          <a:cs typeface="Times New Roman" pitchFamily="18" charset="0"/>
                        </a:rPr>
                        <a:t> m</a:t>
                      </a:r>
                      <a:r>
                        <a:rPr lang="en-US" sz="1300" baseline="30000" dirty="0">
                          <a:solidFill>
                            <a:schemeClr val="tx1"/>
                          </a:solidFill>
                          <a:effectLst/>
                          <a:latin typeface="Times New Roman" pitchFamily="18" charset="0"/>
                          <a:cs typeface="Times New Roman" pitchFamily="18" charset="0"/>
                        </a:rPr>
                        <a:t>3</a:t>
                      </a:r>
                      <a:r>
                        <a:rPr lang="en-US" sz="1300" dirty="0">
                          <a:solidFill>
                            <a:schemeClr val="tx1"/>
                          </a:solidFill>
                          <a:effectLst/>
                          <a:latin typeface="Times New Roman" pitchFamily="18" charset="0"/>
                          <a:cs typeface="Times New Roman" pitchFamily="18" charset="0"/>
                        </a:rPr>
                        <a:t>/</a:t>
                      </a:r>
                      <a:r>
                        <a:rPr lang="en-US" sz="1300" dirty="0" err="1">
                          <a:solidFill>
                            <a:schemeClr val="tx1"/>
                          </a:solidFill>
                          <a:effectLst/>
                          <a:latin typeface="Times New Roman" pitchFamily="18" charset="0"/>
                          <a:cs typeface="Times New Roman" pitchFamily="18" charset="0"/>
                        </a:rPr>
                        <a:t>năm</a:t>
                      </a:r>
                      <a:r>
                        <a:rPr lang="en-US" sz="1300" dirty="0">
                          <a:solidFill>
                            <a:schemeClr val="tx1"/>
                          </a:solidFill>
                          <a:effectLst/>
                          <a:latin typeface="Times New Roman" pitchFamily="18" charset="0"/>
                          <a:cs typeface="Times New Roman" pitchFamily="18" charset="0"/>
                        </a:rPr>
                        <a:t>)</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tc>
                <a:tc hMerge="1">
                  <a:txBody>
                    <a:bodyPr/>
                    <a:lstStyle/>
                    <a:p>
                      <a:endParaRPr lang="en-US"/>
                    </a:p>
                  </a:txBody>
                  <a:tcPr/>
                </a:tc>
              </a:tr>
              <a:tr h="297033">
                <a:tc vMerge="1">
                  <a:txBody>
                    <a:bodyPr/>
                    <a:lstStyle/>
                    <a:p>
                      <a:endParaRPr lang="en-US"/>
                    </a:p>
                  </a:txBody>
                  <a:tcPr/>
                </a:tc>
                <a:tc>
                  <a:txBody>
                    <a:bodyPr/>
                    <a:lstStyle/>
                    <a:p>
                      <a:pPr marL="0" marR="0" algn="ctr">
                        <a:lnSpc>
                          <a:spcPct val="150000"/>
                        </a:lnSpc>
                        <a:spcBef>
                          <a:spcPts val="0"/>
                        </a:spcBef>
                        <a:spcAft>
                          <a:spcPts val="0"/>
                        </a:spcAft>
                      </a:pPr>
                      <a:r>
                        <a:rPr lang="en-US" sz="1300" dirty="0" err="1">
                          <a:solidFill>
                            <a:schemeClr val="tx1"/>
                          </a:solidFill>
                          <a:effectLst/>
                          <a:latin typeface="Times New Roman" pitchFamily="18" charset="0"/>
                          <a:cs typeface="Times New Roman" pitchFamily="18" charset="0"/>
                        </a:rPr>
                        <a:t>Tịnh</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0"/>
                        </a:spcAft>
                      </a:pPr>
                      <a:r>
                        <a:rPr lang="en-US" sz="1300" dirty="0" err="1">
                          <a:solidFill>
                            <a:schemeClr val="tx1"/>
                          </a:solidFill>
                          <a:effectLst/>
                          <a:latin typeface="Times New Roman" pitchFamily="18" charset="0"/>
                          <a:cs typeface="Times New Roman" pitchFamily="18" charset="0"/>
                        </a:rPr>
                        <a:t>Hướng</a:t>
                      </a:r>
                      <a:r>
                        <a:rPr lang="en-US" sz="1300" dirty="0">
                          <a:solidFill>
                            <a:schemeClr val="tx1"/>
                          </a:solidFill>
                          <a:effectLst/>
                          <a:latin typeface="Times New Roman" pitchFamily="18" charset="0"/>
                          <a:cs typeface="Times New Roman" pitchFamily="18" charset="0"/>
                        </a:rPr>
                        <a:t> </a:t>
                      </a:r>
                      <a:r>
                        <a:rPr lang="en-US" sz="1300" dirty="0" err="1">
                          <a:solidFill>
                            <a:schemeClr val="tx1"/>
                          </a:solidFill>
                          <a:effectLst/>
                          <a:latin typeface="Times New Roman" pitchFamily="18" charset="0"/>
                          <a:cs typeface="Times New Roman" pitchFamily="18" charset="0"/>
                        </a:rPr>
                        <a:t>Bắc</a:t>
                      </a:r>
                      <a:r>
                        <a:rPr lang="en-US" sz="1300" dirty="0">
                          <a:solidFill>
                            <a:schemeClr val="tx1"/>
                          </a:solidFill>
                          <a:effectLst/>
                          <a:latin typeface="Times New Roman" pitchFamily="18" charset="0"/>
                          <a:cs typeface="Times New Roman" pitchFamily="18" charset="0"/>
                        </a:rPr>
                        <a:t> - Nam</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0"/>
                        </a:spcAft>
                      </a:pPr>
                      <a:r>
                        <a:rPr lang="en-US" sz="1300" dirty="0" err="1">
                          <a:solidFill>
                            <a:schemeClr val="tx1"/>
                          </a:solidFill>
                          <a:effectLst/>
                          <a:latin typeface="Times New Roman" pitchFamily="18" charset="0"/>
                          <a:cs typeface="Times New Roman" pitchFamily="18" charset="0"/>
                        </a:rPr>
                        <a:t>Hướng</a:t>
                      </a:r>
                      <a:r>
                        <a:rPr lang="en-US" sz="1300" dirty="0">
                          <a:solidFill>
                            <a:schemeClr val="tx1"/>
                          </a:solidFill>
                          <a:effectLst/>
                          <a:latin typeface="Times New Roman" pitchFamily="18" charset="0"/>
                          <a:cs typeface="Times New Roman" pitchFamily="18" charset="0"/>
                        </a:rPr>
                        <a:t> Nam-  </a:t>
                      </a:r>
                      <a:r>
                        <a:rPr lang="en-US" sz="1300" dirty="0" err="1">
                          <a:solidFill>
                            <a:schemeClr val="tx1"/>
                          </a:solidFill>
                          <a:effectLst/>
                          <a:latin typeface="Times New Roman" pitchFamily="18" charset="0"/>
                          <a:cs typeface="Times New Roman" pitchFamily="18" charset="0"/>
                        </a:rPr>
                        <a:t>Bắc</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297033">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MC01</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-2.265</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5.744</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-8.009</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97033">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MC02</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-2.316</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5.440</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-7.756</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97033">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MC03</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-4.936</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2.048</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-6.985</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97033">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MC04</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-7.301</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0.587</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-7.888</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97033">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MC05</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-9.183</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0.104</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-9.287</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97033">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MC06</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-4.233</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2.677</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-6.910</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46269842"/>
              </p:ext>
            </p:extLst>
          </p:nvPr>
        </p:nvGraphicFramePr>
        <p:xfrm>
          <a:off x="4644008" y="775906"/>
          <a:ext cx="4464496" cy="2377440"/>
        </p:xfrm>
        <a:graphic>
          <a:graphicData uri="http://schemas.openxmlformats.org/drawingml/2006/table">
            <a:tbl>
              <a:tblPr firstRow="1" firstCol="1" bandRow="1">
                <a:tableStyleId>{5C22544A-7EE6-4342-B048-85BDC9FD1C3A}</a:tableStyleId>
              </a:tblPr>
              <a:tblGrid>
                <a:gridCol w="708651"/>
                <a:gridCol w="610160"/>
                <a:gridCol w="1538611"/>
                <a:gridCol w="1607074"/>
              </a:tblGrid>
              <a:tr h="296489">
                <a:tc rowSpan="2">
                  <a:txBody>
                    <a:bodyPr/>
                    <a:lstStyle/>
                    <a:p>
                      <a:pPr marL="0" marR="0" algn="ctr">
                        <a:lnSpc>
                          <a:spcPct val="150000"/>
                        </a:lnSpc>
                        <a:spcBef>
                          <a:spcPts val="0"/>
                        </a:spcBef>
                        <a:spcAft>
                          <a:spcPts val="600"/>
                        </a:spcAft>
                      </a:pPr>
                      <a:r>
                        <a:rPr lang="en-US" sz="1300" dirty="0" err="1">
                          <a:solidFill>
                            <a:schemeClr val="tx1"/>
                          </a:solidFill>
                          <a:effectLst/>
                          <a:latin typeface="Times New Roman" pitchFamily="18" charset="0"/>
                          <a:cs typeface="Times New Roman" pitchFamily="18" charset="0"/>
                        </a:rPr>
                        <a:t>Mặt</a:t>
                      </a:r>
                      <a:r>
                        <a:rPr lang="en-US" sz="1300" dirty="0">
                          <a:solidFill>
                            <a:schemeClr val="tx1"/>
                          </a:solidFill>
                          <a:effectLst/>
                          <a:latin typeface="Times New Roman" pitchFamily="18" charset="0"/>
                          <a:cs typeface="Times New Roman" pitchFamily="18" charset="0"/>
                        </a:rPr>
                        <a:t> </a:t>
                      </a:r>
                      <a:r>
                        <a:rPr lang="en-US" sz="1300" dirty="0" err="1">
                          <a:solidFill>
                            <a:schemeClr val="tx1"/>
                          </a:solidFill>
                          <a:effectLst/>
                          <a:latin typeface="Times New Roman" pitchFamily="18" charset="0"/>
                          <a:cs typeface="Times New Roman" pitchFamily="18" charset="0"/>
                        </a:rPr>
                        <a:t>cắt</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gridSpan="3">
                  <a:txBody>
                    <a:bodyPr/>
                    <a:lstStyle/>
                    <a:p>
                      <a:pPr marL="0" marR="0" algn="ctr">
                        <a:lnSpc>
                          <a:spcPct val="150000"/>
                        </a:lnSpc>
                        <a:spcBef>
                          <a:spcPts val="0"/>
                        </a:spcBef>
                        <a:spcAft>
                          <a:spcPts val="600"/>
                        </a:spcAft>
                      </a:pPr>
                      <a:r>
                        <a:rPr lang="en-US" sz="1300" dirty="0" err="1">
                          <a:solidFill>
                            <a:schemeClr val="tx1"/>
                          </a:solidFill>
                          <a:effectLst/>
                          <a:latin typeface="Times New Roman" pitchFamily="18" charset="0"/>
                          <a:cs typeface="Times New Roman" pitchFamily="18" charset="0"/>
                        </a:rPr>
                        <a:t>Lượng</a:t>
                      </a:r>
                      <a:r>
                        <a:rPr lang="en-US" sz="1300" dirty="0">
                          <a:solidFill>
                            <a:schemeClr val="tx1"/>
                          </a:solidFill>
                          <a:effectLst/>
                          <a:latin typeface="Times New Roman" pitchFamily="18" charset="0"/>
                          <a:cs typeface="Times New Roman" pitchFamily="18" charset="0"/>
                        </a:rPr>
                        <a:t> </a:t>
                      </a:r>
                      <a:r>
                        <a:rPr lang="en-US" sz="1300" dirty="0" err="1">
                          <a:solidFill>
                            <a:schemeClr val="tx1"/>
                          </a:solidFill>
                          <a:effectLst/>
                          <a:latin typeface="Times New Roman" pitchFamily="18" charset="0"/>
                          <a:cs typeface="Times New Roman" pitchFamily="18" charset="0"/>
                        </a:rPr>
                        <a:t>vận</a:t>
                      </a:r>
                      <a:r>
                        <a:rPr lang="en-US" sz="1300" dirty="0">
                          <a:solidFill>
                            <a:schemeClr val="tx1"/>
                          </a:solidFill>
                          <a:effectLst/>
                          <a:latin typeface="Times New Roman" pitchFamily="18" charset="0"/>
                          <a:cs typeface="Times New Roman" pitchFamily="18" charset="0"/>
                        </a:rPr>
                        <a:t> </a:t>
                      </a:r>
                      <a:r>
                        <a:rPr lang="en-US" sz="1300" dirty="0" err="1">
                          <a:solidFill>
                            <a:schemeClr val="tx1"/>
                          </a:solidFill>
                          <a:effectLst/>
                          <a:latin typeface="Times New Roman" pitchFamily="18" charset="0"/>
                          <a:cs typeface="Times New Roman" pitchFamily="18" charset="0"/>
                        </a:rPr>
                        <a:t>chuyển</a:t>
                      </a:r>
                      <a:r>
                        <a:rPr lang="en-US" sz="1300" dirty="0">
                          <a:solidFill>
                            <a:schemeClr val="tx1"/>
                          </a:solidFill>
                          <a:effectLst/>
                          <a:latin typeface="Times New Roman" pitchFamily="18" charset="0"/>
                          <a:cs typeface="Times New Roman" pitchFamily="18" charset="0"/>
                        </a:rPr>
                        <a:t> </a:t>
                      </a:r>
                      <a:r>
                        <a:rPr lang="en-US" sz="1300" dirty="0" err="1">
                          <a:solidFill>
                            <a:schemeClr val="tx1"/>
                          </a:solidFill>
                          <a:effectLst/>
                          <a:latin typeface="Times New Roman" pitchFamily="18" charset="0"/>
                          <a:cs typeface="Times New Roman" pitchFamily="18" charset="0"/>
                        </a:rPr>
                        <a:t>bùn</a:t>
                      </a:r>
                      <a:r>
                        <a:rPr lang="en-US" sz="1300" dirty="0">
                          <a:solidFill>
                            <a:schemeClr val="tx1"/>
                          </a:solidFill>
                          <a:effectLst/>
                          <a:latin typeface="Times New Roman" pitchFamily="18" charset="0"/>
                          <a:cs typeface="Times New Roman" pitchFamily="18" charset="0"/>
                        </a:rPr>
                        <a:t> </a:t>
                      </a:r>
                      <a:r>
                        <a:rPr lang="en-US" sz="1300" dirty="0" err="1">
                          <a:solidFill>
                            <a:schemeClr val="tx1"/>
                          </a:solidFill>
                          <a:effectLst/>
                          <a:latin typeface="Times New Roman" pitchFamily="18" charset="0"/>
                          <a:cs typeface="Times New Roman" pitchFamily="18" charset="0"/>
                        </a:rPr>
                        <a:t>cát</a:t>
                      </a:r>
                      <a:r>
                        <a:rPr lang="en-US" sz="1300" dirty="0">
                          <a:solidFill>
                            <a:schemeClr val="tx1"/>
                          </a:solidFill>
                          <a:effectLst/>
                          <a:latin typeface="Times New Roman" pitchFamily="18" charset="0"/>
                          <a:cs typeface="Times New Roman" pitchFamily="18" charset="0"/>
                        </a:rPr>
                        <a:t> (10</a:t>
                      </a:r>
                      <a:r>
                        <a:rPr lang="en-US" sz="1300" baseline="30000" dirty="0">
                          <a:solidFill>
                            <a:schemeClr val="tx1"/>
                          </a:solidFill>
                          <a:effectLst/>
                          <a:latin typeface="Times New Roman" pitchFamily="18" charset="0"/>
                          <a:cs typeface="Times New Roman" pitchFamily="18" charset="0"/>
                        </a:rPr>
                        <a:t>3</a:t>
                      </a:r>
                      <a:r>
                        <a:rPr lang="en-US" sz="1300" dirty="0">
                          <a:solidFill>
                            <a:schemeClr val="tx1"/>
                          </a:solidFill>
                          <a:effectLst/>
                          <a:latin typeface="Times New Roman" pitchFamily="18" charset="0"/>
                          <a:cs typeface="Times New Roman" pitchFamily="18" charset="0"/>
                        </a:rPr>
                        <a:t> m</a:t>
                      </a:r>
                      <a:r>
                        <a:rPr lang="en-US" sz="1300" baseline="30000" dirty="0">
                          <a:solidFill>
                            <a:schemeClr val="tx1"/>
                          </a:solidFill>
                          <a:effectLst/>
                          <a:latin typeface="Times New Roman" pitchFamily="18" charset="0"/>
                          <a:cs typeface="Times New Roman" pitchFamily="18" charset="0"/>
                        </a:rPr>
                        <a:t>3</a:t>
                      </a:r>
                      <a:r>
                        <a:rPr lang="en-US" sz="1300" dirty="0">
                          <a:solidFill>
                            <a:schemeClr val="tx1"/>
                          </a:solidFill>
                          <a:effectLst/>
                          <a:latin typeface="Times New Roman" pitchFamily="18" charset="0"/>
                          <a:cs typeface="Times New Roman" pitchFamily="18" charset="0"/>
                        </a:rPr>
                        <a:t>/</a:t>
                      </a:r>
                      <a:r>
                        <a:rPr lang="en-US" sz="1300" dirty="0" err="1">
                          <a:solidFill>
                            <a:schemeClr val="tx1"/>
                          </a:solidFill>
                          <a:effectLst/>
                          <a:latin typeface="Times New Roman" pitchFamily="18" charset="0"/>
                          <a:cs typeface="Times New Roman" pitchFamily="18" charset="0"/>
                        </a:rPr>
                        <a:t>năm</a:t>
                      </a:r>
                      <a:r>
                        <a:rPr lang="en-US" sz="1300" dirty="0">
                          <a:solidFill>
                            <a:schemeClr val="tx1"/>
                          </a:solidFill>
                          <a:effectLst/>
                          <a:latin typeface="Times New Roman" pitchFamily="18" charset="0"/>
                          <a:cs typeface="Times New Roman" pitchFamily="18" charset="0"/>
                        </a:rPr>
                        <a:t>)</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tc>
                <a:tc hMerge="1">
                  <a:txBody>
                    <a:bodyPr/>
                    <a:lstStyle/>
                    <a:p>
                      <a:endParaRPr lang="en-US"/>
                    </a:p>
                  </a:txBody>
                  <a:tcPr/>
                </a:tc>
              </a:tr>
              <a:tr h="296489">
                <a:tc vMerge="1">
                  <a:txBody>
                    <a:bodyPr/>
                    <a:lstStyle/>
                    <a:p>
                      <a:endParaRPr lang="en-US"/>
                    </a:p>
                  </a:txBody>
                  <a:tcPr/>
                </a:tc>
                <a:tc>
                  <a:txBody>
                    <a:bodyPr/>
                    <a:lstStyle/>
                    <a:p>
                      <a:pPr marL="0" marR="0" algn="ctr">
                        <a:lnSpc>
                          <a:spcPct val="150000"/>
                        </a:lnSpc>
                        <a:spcBef>
                          <a:spcPts val="0"/>
                        </a:spcBef>
                        <a:spcAft>
                          <a:spcPts val="600"/>
                        </a:spcAft>
                      </a:pPr>
                      <a:r>
                        <a:rPr lang="en-US" sz="1300" dirty="0" err="1">
                          <a:solidFill>
                            <a:schemeClr val="tx1"/>
                          </a:solidFill>
                          <a:effectLst/>
                          <a:latin typeface="Times New Roman" pitchFamily="18" charset="0"/>
                          <a:cs typeface="Times New Roman" pitchFamily="18" charset="0"/>
                        </a:rPr>
                        <a:t>Tịnh</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dirty="0" err="1">
                          <a:solidFill>
                            <a:schemeClr val="tx1"/>
                          </a:solidFill>
                          <a:effectLst/>
                          <a:latin typeface="Times New Roman" pitchFamily="18" charset="0"/>
                          <a:cs typeface="Times New Roman" pitchFamily="18" charset="0"/>
                        </a:rPr>
                        <a:t>Hướng</a:t>
                      </a:r>
                      <a:r>
                        <a:rPr lang="en-US" sz="1300" dirty="0">
                          <a:solidFill>
                            <a:schemeClr val="tx1"/>
                          </a:solidFill>
                          <a:effectLst/>
                          <a:latin typeface="Times New Roman" pitchFamily="18" charset="0"/>
                          <a:cs typeface="Times New Roman" pitchFamily="18" charset="0"/>
                        </a:rPr>
                        <a:t> </a:t>
                      </a:r>
                      <a:r>
                        <a:rPr lang="en-US" sz="1300" dirty="0" err="1">
                          <a:solidFill>
                            <a:schemeClr val="tx1"/>
                          </a:solidFill>
                          <a:effectLst/>
                          <a:latin typeface="Times New Roman" pitchFamily="18" charset="0"/>
                          <a:cs typeface="Times New Roman" pitchFamily="18" charset="0"/>
                        </a:rPr>
                        <a:t>Bắc</a:t>
                      </a:r>
                      <a:r>
                        <a:rPr lang="en-US" sz="1300" dirty="0">
                          <a:solidFill>
                            <a:schemeClr val="tx1"/>
                          </a:solidFill>
                          <a:effectLst/>
                          <a:latin typeface="Times New Roman" pitchFamily="18" charset="0"/>
                          <a:cs typeface="Times New Roman" pitchFamily="18" charset="0"/>
                        </a:rPr>
                        <a:t> - Nam</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dirty="0" err="1">
                          <a:solidFill>
                            <a:schemeClr val="tx1"/>
                          </a:solidFill>
                          <a:effectLst/>
                          <a:latin typeface="Times New Roman" pitchFamily="18" charset="0"/>
                          <a:cs typeface="Times New Roman" pitchFamily="18" charset="0"/>
                        </a:rPr>
                        <a:t>Hướng</a:t>
                      </a:r>
                      <a:r>
                        <a:rPr lang="en-US" sz="1300" dirty="0">
                          <a:solidFill>
                            <a:schemeClr val="tx1"/>
                          </a:solidFill>
                          <a:effectLst/>
                          <a:latin typeface="Times New Roman" pitchFamily="18" charset="0"/>
                          <a:cs typeface="Times New Roman" pitchFamily="18" charset="0"/>
                        </a:rPr>
                        <a:t> Nam-  </a:t>
                      </a:r>
                      <a:r>
                        <a:rPr lang="en-US" sz="1300" dirty="0" err="1">
                          <a:solidFill>
                            <a:schemeClr val="tx1"/>
                          </a:solidFill>
                          <a:effectLst/>
                          <a:latin typeface="Times New Roman" pitchFamily="18" charset="0"/>
                          <a:cs typeface="Times New Roman" pitchFamily="18" charset="0"/>
                        </a:rPr>
                        <a:t>Bắc</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296489">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MC01</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0.504</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0.624</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-0.119</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96489">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MC02</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0.216</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0.243</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-0.028</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96489">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MC03</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0.047</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0.054</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-0.006</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96489">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MC04</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0.021</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0.025</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-0.004</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96489">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MC05</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0.002</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0.011</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-0.009</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96489">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MC06</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50000"/>
                        </a:lnSpc>
                        <a:spcBef>
                          <a:spcPts val="0"/>
                        </a:spcBef>
                        <a:spcAft>
                          <a:spcPts val="600"/>
                        </a:spcAft>
                      </a:pPr>
                      <a:r>
                        <a:rPr lang="en-US" sz="1300">
                          <a:solidFill>
                            <a:schemeClr val="tx1"/>
                          </a:solidFill>
                          <a:effectLst/>
                          <a:latin typeface="Times New Roman" pitchFamily="18" charset="0"/>
                          <a:cs typeface="Times New Roman" pitchFamily="18" charset="0"/>
                        </a:rPr>
                        <a:t>0.055</a:t>
                      </a:r>
                      <a:endParaRPr lang="en-US" sz="130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0.059</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600"/>
                        </a:spcAft>
                      </a:pPr>
                      <a:r>
                        <a:rPr lang="en-US" sz="1300" dirty="0">
                          <a:solidFill>
                            <a:schemeClr val="tx1"/>
                          </a:solidFill>
                          <a:effectLst/>
                          <a:latin typeface="Times New Roman" pitchFamily="18" charset="0"/>
                          <a:cs typeface="Times New Roman" pitchFamily="18" charset="0"/>
                        </a:rPr>
                        <a:t>-0.005</a:t>
                      </a:r>
                      <a:endParaRPr lang="en-US" sz="1300" dirty="0">
                        <a:solidFill>
                          <a:schemeClr val="tx1"/>
                        </a:solidFill>
                        <a:effectLst/>
                        <a:latin typeface="Times New Roman" pitchFamily="18" charset="0"/>
                        <a:ea typeface="Times New Roman"/>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7" name="Rectangle 6"/>
          <p:cNvSpPr/>
          <p:nvPr/>
        </p:nvSpPr>
        <p:spPr>
          <a:xfrm>
            <a:off x="611560" y="483518"/>
            <a:ext cx="2880320"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latin typeface="Times New Roman" panose="02020603050405020304" pitchFamily="18" charset="0"/>
                <a:cs typeface="Times New Roman" panose="02020603050405020304" pitchFamily="18" charset="0"/>
              </a:rPr>
              <a:t> </a:t>
            </a:r>
            <a:r>
              <a:rPr lang="en-US" sz="1300" dirty="0" err="1" smtClean="0">
                <a:solidFill>
                  <a:schemeClr val="tx1"/>
                </a:solidFill>
                <a:latin typeface="Times New Roman" panose="02020603050405020304" pitchFamily="18" charset="0"/>
                <a:cs typeface="Times New Roman" panose="02020603050405020304" pitchFamily="18" charset="0"/>
              </a:rPr>
              <a:t>Thời</a:t>
            </a:r>
            <a:r>
              <a:rPr lang="en-US" sz="1300" dirty="0" smtClean="0">
                <a:solidFill>
                  <a:schemeClr val="tx1"/>
                </a:solidFill>
                <a:latin typeface="Times New Roman" panose="02020603050405020304" pitchFamily="18" charset="0"/>
                <a:cs typeface="Times New Roman" panose="02020603050405020304" pitchFamily="18" charset="0"/>
              </a:rPr>
              <a:t> </a:t>
            </a:r>
            <a:r>
              <a:rPr lang="en-US" sz="1300" dirty="0" err="1" smtClean="0">
                <a:solidFill>
                  <a:schemeClr val="tx1"/>
                </a:solidFill>
                <a:latin typeface="Times New Roman" panose="02020603050405020304" pitchFamily="18" charset="0"/>
                <a:cs typeface="Times New Roman" panose="02020603050405020304" pitchFamily="18" charset="0"/>
              </a:rPr>
              <a:t>kì</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smtClean="0">
                <a:solidFill>
                  <a:schemeClr val="tx1"/>
                </a:solidFill>
                <a:latin typeface="Times New Roman" panose="02020603050405020304" pitchFamily="18" charset="0"/>
                <a:cs typeface="Times New Roman" panose="02020603050405020304" pitchFamily="18" charset="0"/>
              </a:rPr>
              <a:t>gió</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smtClean="0">
                <a:solidFill>
                  <a:schemeClr val="tx1"/>
                </a:solidFill>
                <a:latin typeface="Times New Roman" panose="02020603050405020304" pitchFamily="18" charset="0"/>
                <a:cs typeface="Times New Roman" panose="02020603050405020304" pitchFamily="18" charset="0"/>
              </a:rPr>
              <a:t>mùa</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smtClean="0">
                <a:solidFill>
                  <a:schemeClr val="tx1"/>
                </a:solidFill>
                <a:latin typeface="Times New Roman" panose="02020603050405020304" pitchFamily="18" charset="0"/>
                <a:cs typeface="Times New Roman" panose="02020603050405020304" pitchFamily="18" charset="0"/>
              </a:rPr>
              <a:t>Đông</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Bắc</a:t>
            </a:r>
            <a:endParaRPr lang="en-US" sz="1300" dirty="0">
              <a:solidFill>
                <a:schemeClr val="tx1"/>
              </a:solidFill>
              <a:latin typeface="Times New Roman" panose="02020603050405020304" pitchFamily="18" charset="0"/>
              <a:cs typeface="Times New Roman" panose="02020603050405020304" pitchFamily="18" charset="0"/>
            </a:endParaRPr>
          </a:p>
        </p:txBody>
      </p:sp>
      <p:sp>
        <p:nvSpPr>
          <p:cNvPr id="8" name="Rectangle 7"/>
          <p:cNvSpPr/>
          <p:nvPr/>
        </p:nvSpPr>
        <p:spPr>
          <a:xfrm>
            <a:off x="5827556" y="483518"/>
            <a:ext cx="2039661" cy="292388"/>
          </a:xfrm>
          <a:prstGeom prst="rect">
            <a:avLst/>
          </a:prstGeom>
        </p:spPr>
        <p:txBody>
          <a:bodyPr wrap="none">
            <a:spAutoFit/>
          </a:bodyPr>
          <a:lstStyle/>
          <a:p>
            <a:pPr lvl="0" algn="ctr"/>
            <a:r>
              <a:rPr lang="en-US" sz="1300" dirty="0">
                <a:solidFill>
                  <a:prstClr val="black"/>
                </a:solidFill>
                <a:latin typeface="Times New Roman" panose="02020603050405020304" pitchFamily="18" charset="0"/>
                <a:cs typeface="Times New Roman" panose="02020603050405020304" pitchFamily="18" charset="0"/>
              </a:rPr>
              <a:t> </a:t>
            </a:r>
            <a:r>
              <a:rPr lang="en-US" sz="1300" dirty="0" err="1">
                <a:solidFill>
                  <a:prstClr val="black"/>
                </a:solidFill>
                <a:latin typeface="Times New Roman" panose="02020603050405020304" pitchFamily="18" charset="0"/>
                <a:cs typeface="Times New Roman" panose="02020603050405020304" pitchFamily="18" charset="0"/>
              </a:rPr>
              <a:t>Thời</a:t>
            </a:r>
            <a:r>
              <a:rPr lang="en-US" sz="1300" dirty="0">
                <a:solidFill>
                  <a:prstClr val="black"/>
                </a:solidFill>
                <a:latin typeface="Times New Roman" panose="02020603050405020304" pitchFamily="18" charset="0"/>
                <a:cs typeface="Times New Roman" panose="02020603050405020304" pitchFamily="18" charset="0"/>
              </a:rPr>
              <a:t> </a:t>
            </a:r>
            <a:r>
              <a:rPr lang="en-US" sz="1300" dirty="0" err="1">
                <a:solidFill>
                  <a:prstClr val="black"/>
                </a:solidFill>
                <a:latin typeface="Times New Roman" panose="02020603050405020304" pitchFamily="18" charset="0"/>
                <a:cs typeface="Times New Roman" panose="02020603050405020304" pitchFamily="18" charset="0"/>
              </a:rPr>
              <a:t>kì</a:t>
            </a:r>
            <a:r>
              <a:rPr lang="en-US" sz="1300" dirty="0">
                <a:solidFill>
                  <a:prstClr val="black"/>
                </a:solidFill>
                <a:latin typeface="Times New Roman" panose="02020603050405020304" pitchFamily="18" charset="0"/>
                <a:cs typeface="Times New Roman" panose="02020603050405020304" pitchFamily="18" charset="0"/>
              </a:rPr>
              <a:t> </a:t>
            </a:r>
            <a:r>
              <a:rPr lang="en-US" sz="1300" dirty="0" err="1">
                <a:solidFill>
                  <a:prstClr val="black"/>
                </a:solidFill>
                <a:latin typeface="Times New Roman" panose="02020603050405020304" pitchFamily="18" charset="0"/>
                <a:cs typeface="Times New Roman" panose="02020603050405020304" pitchFamily="18" charset="0"/>
              </a:rPr>
              <a:t>gió</a:t>
            </a:r>
            <a:r>
              <a:rPr lang="en-US" sz="1300" dirty="0">
                <a:solidFill>
                  <a:prstClr val="black"/>
                </a:solidFill>
                <a:latin typeface="Times New Roman" panose="02020603050405020304" pitchFamily="18" charset="0"/>
                <a:cs typeface="Times New Roman" panose="02020603050405020304" pitchFamily="18" charset="0"/>
              </a:rPr>
              <a:t> </a:t>
            </a:r>
            <a:r>
              <a:rPr lang="en-US" sz="1300" dirty="0" err="1">
                <a:solidFill>
                  <a:prstClr val="black"/>
                </a:solidFill>
                <a:latin typeface="Times New Roman" panose="02020603050405020304" pitchFamily="18" charset="0"/>
                <a:cs typeface="Times New Roman" panose="02020603050405020304" pitchFamily="18" charset="0"/>
              </a:rPr>
              <a:t>mùa</a:t>
            </a:r>
            <a:r>
              <a:rPr lang="en-US" sz="1300" dirty="0">
                <a:solidFill>
                  <a:prstClr val="black"/>
                </a:solidFill>
                <a:latin typeface="Times New Roman" panose="02020603050405020304" pitchFamily="18" charset="0"/>
                <a:cs typeface="Times New Roman" panose="02020603050405020304" pitchFamily="18" charset="0"/>
              </a:rPr>
              <a:t> </a:t>
            </a:r>
            <a:r>
              <a:rPr lang="en-US" sz="1300" dirty="0" err="1" smtClean="0">
                <a:solidFill>
                  <a:prstClr val="black"/>
                </a:solidFill>
                <a:latin typeface="Times New Roman" panose="02020603050405020304" pitchFamily="18" charset="0"/>
                <a:cs typeface="Times New Roman" panose="02020603050405020304" pitchFamily="18" charset="0"/>
              </a:rPr>
              <a:t>Tây</a:t>
            </a:r>
            <a:r>
              <a:rPr lang="en-US" sz="1300" dirty="0" smtClean="0">
                <a:solidFill>
                  <a:prstClr val="black"/>
                </a:solidFill>
                <a:latin typeface="Times New Roman" panose="02020603050405020304" pitchFamily="18" charset="0"/>
                <a:cs typeface="Times New Roman" panose="02020603050405020304" pitchFamily="18" charset="0"/>
              </a:rPr>
              <a:t> Nam</a:t>
            </a:r>
            <a:endParaRPr lang="en-US" sz="1300" dirty="0">
              <a:solidFill>
                <a:prstClr val="black"/>
              </a:solidFill>
              <a:latin typeface="Times New Roman" panose="02020603050405020304" pitchFamily="18" charset="0"/>
              <a:cs typeface="Times New Roman" panose="02020603050405020304" pitchFamily="18" charset="0"/>
            </a:endParaRPr>
          </a:p>
        </p:txBody>
      </p:sp>
      <p:sp>
        <p:nvSpPr>
          <p:cNvPr id="5" name="Date Placeholder 4"/>
          <p:cNvSpPr>
            <a:spLocks noGrp="1"/>
          </p:cNvSpPr>
          <p:nvPr>
            <p:ph type="dt" sz="half" idx="10"/>
          </p:nvPr>
        </p:nvSpPr>
        <p:spPr/>
        <p:txBody>
          <a:bodyPr/>
          <a:lstStyle/>
          <a:p>
            <a:r>
              <a:rPr lang="en-US" smtClean="0"/>
              <a:t>5/18/2018</a:t>
            </a:r>
            <a:endParaRPr lang="en-US"/>
          </a:p>
        </p:txBody>
      </p:sp>
      <p:sp>
        <p:nvSpPr>
          <p:cNvPr id="6" name="Footer Placeholder 5"/>
          <p:cNvSpPr>
            <a:spLocks noGrp="1"/>
          </p:cNvSpPr>
          <p:nvPr>
            <p:ph type="ftr" sz="quarter" idx="11"/>
          </p:nvPr>
        </p:nvSpPr>
        <p:spPr/>
        <p:txBody>
          <a:bodyPr/>
          <a:lstStyle/>
          <a:p>
            <a:r>
              <a:rPr lang="en-US" smtClean="0"/>
              <a:t>Báo cáo tổng kết nghiên cứu khoa học sinh viên</a:t>
            </a:r>
            <a:endParaRPr lang="en-US" dirty="0"/>
          </a:p>
        </p:txBody>
      </p:sp>
      <p:sp>
        <p:nvSpPr>
          <p:cNvPr id="10" name="Slide Number Placeholder 9"/>
          <p:cNvSpPr>
            <a:spLocks noGrp="1"/>
          </p:cNvSpPr>
          <p:nvPr>
            <p:ph type="sldNum" sz="quarter" idx="12"/>
          </p:nvPr>
        </p:nvSpPr>
        <p:spPr/>
        <p:txBody>
          <a:bodyPr/>
          <a:lstStyle/>
          <a:p>
            <a:fld id="{0F31DC1F-5561-484E-AB46-68C682854F61}" type="slidenum">
              <a:rPr lang="en-US" smtClean="0">
                <a:latin typeface="Times New Roman" panose="02020603050405020304" pitchFamily="18" charset="0"/>
                <a:cs typeface="Times New Roman" panose="02020603050405020304" pitchFamily="18" charset="0"/>
              </a:rPr>
              <a:t>36</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385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400"/>
                                        <p:tgtEl>
                                          <p:spTgt spid="8"/>
                                        </p:tgtEl>
                                      </p:cBhvr>
                                    </p:animEffect>
                                  </p:childTnLst>
                                </p:cTn>
                              </p:par>
                              <p:par>
                                <p:cTn id="16" presetID="6"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4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 calcmode="lin" valueType="num">
                                      <p:cBhvr additive="base">
                                        <p:cTn id="2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51470"/>
            <a:ext cx="8229600" cy="857250"/>
          </a:xfrm>
        </p:spPr>
        <p:txBody>
          <a:bodyPr>
            <a:normAutofit/>
          </a:bodyPr>
          <a:lstStyle/>
          <a:p>
            <a:r>
              <a:rPr lang="en-US" sz="3200" dirty="0" smtClean="0">
                <a:latin typeface="Times New Roman" pitchFamily="18" charset="0"/>
                <a:cs typeface="Times New Roman" pitchFamily="18" charset="0"/>
              </a:rPr>
              <a:t>     5</a:t>
            </a:r>
            <a:r>
              <a:rPr lang="en-US" sz="3200" dirty="0">
                <a:latin typeface="Times New Roman" pitchFamily="18" charset="0"/>
                <a:cs typeface="Times New Roman" pitchFamily="18" charset="0"/>
              </a:rPr>
              <a:t>. KẾT LUẬN, KIẾN NGHỊ</a:t>
            </a:r>
          </a:p>
        </p:txBody>
      </p:sp>
      <p:sp>
        <p:nvSpPr>
          <p:cNvPr id="3" name="Content Placeholder 2"/>
          <p:cNvSpPr>
            <a:spLocks noGrp="1"/>
          </p:cNvSpPr>
          <p:nvPr>
            <p:ph idx="1"/>
          </p:nvPr>
        </p:nvSpPr>
        <p:spPr>
          <a:xfrm>
            <a:off x="395536" y="771550"/>
            <a:ext cx="8568952" cy="4062229"/>
          </a:xfrm>
        </p:spPr>
        <p:txBody>
          <a:bodyPr>
            <a:normAutofit fontScale="77500" lnSpcReduction="20000"/>
          </a:bodyPr>
          <a:lstStyle/>
          <a:p>
            <a:pPr marL="0" indent="0">
              <a:lnSpc>
                <a:spcPct val="120000"/>
              </a:lnSpc>
              <a:buNone/>
            </a:pPr>
            <a:r>
              <a:rPr lang="en-US" sz="2800" b="1" i="1" dirty="0" err="1" smtClean="0">
                <a:latin typeface="Times New Roman" pitchFamily="18" charset="0"/>
                <a:cs typeface="Times New Roman" pitchFamily="18" charset="0"/>
              </a:rPr>
              <a:t>Kết</a:t>
            </a:r>
            <a:r>
              <a:rPr lang="en-US" sz="2800" b="1" i="1" dirty="0" smtClean="0">
                <a:latin typeface="Times New Roman" pitchFamily="18" charset="0"/>
                <a:cs typeface="Times New Roman" pitchFamily="18" charset="0"/>
              </a:rPr>
              <a:t> </a:t>
            </a:r>
            <a:r>
              <a:rPr lang="en-US" sz="2800" b="1" i="1" dirty="0" err="1" smtClean="0">
                <a:latin typeface="Times New Roman" pitchFamily="18" charset="0"/>
                <a:cs typeface="Times New Roman" pitchFamily="18" charset="0"/>
              </a:rPr>
              <a:t>luận</a:t>
            </a:r>
            <a:endParaRPr lang="en-US" sz="2800" b="1" i="1" dirty="0" smtClean="0">
              <a:latin typeface="Times New Roman" pitchFamily="18" charset="0"/>
              <a:cs typeface="Times New Roman" pitchFamily="18" charset="0"/>
            </a:endParaRPr>
          </a:p>
          <a:p>
            <a:pPr marL="0" indent="0" algn="just">
              <a:lnSpc>
                <a:spcPct val="120000"/>
              </a:lnSpc>
              <a:buNone/>
            </a:pPr>
            <a:r>
              <a:rPr lang="en-US" dirty="0">
                <a:latin typeface="Times New Roman" pitchFamily="18" charset="0"/>
                <a:cs typeface="Times New Roman" pitchFamily="18" charset="0"/>
              </a:rPr>
              <a:t>	</a:t>
            </a:r>
            <a:r>
              <a:rPr lang="vi-VN" dirty="0">
                <a:latin typeface="Times New Roman" pitchFamily="18" charset="0"/>
                <a:cs typeface="Times New Roman" pitchFamily="18" charset="0"/>
              </a:rPr>
              <a:t>Nhìn chung vận tốc dòng chảy dọc bờ vào thời kỳ gió mùa Tây Nam Lớn hơn so với t</a:t>
            </a:r>
            <a:r>
              <a:rPr lang="en-US" dirty="0">
                <a:latin typeface="Times New Roman" pitchFamily="18" charset="0"/>
                <a:cs typeface="Times New Roman" pitchFamily="18" charset="0"/>
              </a:rPr>
              <a:t>h</a:t>
            </a:r>
            <a:r>
              <a:rPr lang="vi-VN" dirty="0">
                <a:latin typeface="Times New Roman" pitchFamily="18" charset="0"/>
                <a:cs typeface="Times New Roman" pitchFamily="18" charset="0"/>
              </a:rPr>
              <a:t>ời kỳ gió mùa  Đông Bắc tại các điểm kiểm tra. Tại các khu vực khi có kè mỏ hàn thì tốc độ dòng chảy giảm nhanh từ 0.47 m/s xuống còn 0.01 m/s, hướng dòng chảy có sự xáo trộn lớn.</a:t>
            </a:r>
          </a:p>
          <a:p>
            <a:pPr marL="0" indent="0" algn="just">
              <a:lnSpc>
                <a:spcPct val="120000"/>
              </a:lnSpc>
              <a:buNone/>
            </a:pPr>
            <a:r>
              <a:rPr lang="en-US" dirty="0">
                <a:latin typeface="Times New Roman" pitchFamily="18" charset="0"/>
                <a:cs typeface="Times New Roman" pitchFamily="18" charset="0"/>
              </a:rPr>
              <a:t>	</a:t>
            </a:r>
            <a:r>
              <a:rPr lang="vi-VN" dirty="0">
                <a:latin typeface="Times New Roman" pitchFamily="18" charset="0"/>
                <a:cs typeface="Times New Roman" pitchFamily="18" charset="0"/>
              </a:rPr>
              <a:t>Dựa trên kết quả mô phỏng ta có thể nhận thấy xu thế dòng chảy và quá trình vận chu</a:t>
            </a:r>
            <a:r>
              <a:rPr lang="en-US" dirty="0">
                <a:latin typeface="Times New Roman" pitchFamily="18" charset="0"/>
                <a:cs typeface="Times New Roman" pitchFamily="18" charset="0"/>
              </a:rPr>
              <a:t>y</a:t>
            </a:r>
            <a:r>
              <a:rPr lang="vi-VN" dirty="0">
                <a:latin typeface="Times New Roman" pitchFamily="18" charset="0"/>
                <a:cs typeface="Times New Roman" pitchFamily="18" charset="0"/>
              </a:rPr>
              <a:t>ển bùn cát do dòng dọc bờ, vào thời kỳ gió mùa  Đông Bắc thì bùn cát được bồi tụ tập trung tại phía bên trái các kè mỏ hàn. Ngược lại vào thời kỳ gió mùa Tây Nam thì bùn cát tập trung bồi tại bên phải của các kè mỏ hàn.</a:t>
            </a:r>
          </a:p>
          <a:p>
            <a:pPr marL="0" indent="0" algn="just">
              <a:lnSpc>
                <a:spcPct val="120000"/>
              </a:lnSpc>
              <a:buNone/>
            </a:pPr>
            <a:r>
              <a:rPr lang="en-US" dirty="0">
                <a:latin typeface="Times New Roman" pitchFamily="18" charset="0"/>
                <a:cs typeface="Times New Roman" pitchFamily="18" charset="0"/>
              </a:rPr>
              <a:t>	</a:t>
            </a:r>
            <a:r>
              <a:rPr lang="vi-VN" dirty="0">
                <a:latin typeface="Times New Roman" pitchFamily="18" charset="0"/>
                <a:cs typeface="Times New Roman" pitchFamily="18" charset="0"/>
              </a:rPr>
              <a:t>Tốc độ dòng chảy tại các điểm kiểm tra P1; P2; P3 đạt 0.07; 0.06; 0.08 m/s của kịch bản 02; với kịch bản 03 thì tốc độ dòng chảy có xu thế lớn hơn lớn hơn so với kịch </a:t>
            </a:r>
            <a:r>
              <a:rPr lang="vi-VN" dirty="0" smtClean="0">
                <a:latin typeface="Times New Roman" pitchFamily="18" charset="0"/>
                <a:cs typeface="Times New Roman" pitchFamily="18" charset="0"/>
              </a:rPr>
              <a:t>bản </a:t>
            </a:r>
            <a:r>
              <a:rPr lang="vi-VN" dirty="0">
                <a:latin typeface="Times New Roman" pitchFamily="18" charset="0"/>
                <a:cs typeface="Times New Roman" pitchFamily="18" charset="0"/>
              </a:rPr>
              <a:t>02 là 0.12; 0.11; 0.19 m/s. Vì vậy với chiều dài kè mỏ hàn L1 sẽ gây bồi lấp bùn cát tại bờ biển bị xói lở nhanh hơn so với chiều dài kè mỏ hàn L2. Xét theo mục tiêu giảm xói lở bờ biển thì chiều dài L1 đạt hiệu quả tốt hơn với L2.</a:t>
            </a:r>
          </a:p>
          <a:p>
            <a:endParaRPr lang="en-US" b="1" i="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t>5/18/2018</a:t>
            </a:r>
            <a:endParaRPr lang="en-US"/>
          </a:p>
        </p:txBody>
      </p:sp>
      <p:sp>
        <p:nvSpPr>
          <p:cNvPr id="5" name="Footer Placeholder 4"/>
          <p:cNvSpPr>
            <a:spLocks noGrp="1"/>
          </p:cNvSpPr>
          <p:nvPr>
            <p:ph type="ftr" sz="quarter" idx="11"/>
          </p:nvPr>
        </p:nvSpPr>
        <p:spPr/>
        <p:txBody>
          <a:bodyPr/>
          <a:lstStyle/>
          <a:p>
            <a:r>
              <a:rPr lang="en-US" smtClean="0"/>
              <a:t>Báo cáo tổng kết nghiên cứu khoa học sinh viên</a:t>
            </a:r>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37</a:t>
            </a:fld>
            <a:endParaRPr lang="en-US"/>
          </a:p>
        </p:txBody>
      </p:sp>
    </p:spTree>
    <p:extLst>
      <p:ext uri="{BB962C8B-B14F-4D97-AF65-F5344CB8AC3E}">
        <p14:creationId xmlns:p14="http://schemas.microsoft.com/office/powerpoint/2010/main" val="271807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229600" cy="771550"/>
          </a:xfrm>
        </p:spPr>
        <p:txBody>
          <a:bodyPr>
            <a:normAutofit/>
          </a:bodyPr>
          <a:lstStyle/>
          <a:p>
            <a:r>
              <a:rPr lang="en-US" sz="3200" dirty="0" smtClean="0">
                <a:latin typeface="Times New Roman" pitchFamily="18" charset="0"/>
                <a:cs typeface="Times New Roman" pitchFamily="18" charset="0"/>
              </a:rPr>
              <a:t>5</a:t>
            </a:r>
            <a:r>
              <a:rPr lang="en-US" sz="3200" dirty="0">
                <a:latin typeface="Times New Roman" pitchFamily="18" charset="0"/>
                <a:cs typeface="Times New Roman" pitchFamily="18" charset="0"/>
              </a:rPr>
              <a:t>. KẾT LUẬN, KIẾN NGHỊ</a:t>
            </a:r>
          </a:p>
        </p:txBody>
      </p:sp>
      <p:sp>
        <p:nvSpPr>
          <p:cNvPr id="3" name="Content Placeholder 2"/>
          <p:cNvSpPr>
            <a:spLocks noGrp="1"/>
          </p:cNvSpPr>
          <p:nvPr>
            <p:ph idx="1"/>
          </p:nvPr>
        </p:nvSpPr>
        <p:spPr>
          <a:xfrm>
            <a:off x="457200" y="771550"/>
            <a:ext cx="8229600" cy="3971900"/>
          </a:xfrm>
        </p:spPr>
        <p:txBody>
          <a:bodyPr>
            <a:normAutofit fontScale="92500" lnSpcReduction="20000"/>
          </a:bodyPr>
          <a:lstStyle/>
          <a:p>
            <a:pPr marL="0" indent="0" algn="just">
              <a:buNone/>
            </a:pPr>
            <a:r>
              <a:rPr lang="en-US" sz="2900" b="1" i="1" dirty="0" err="1" smtClean="0">
                <a:latin typeface="Times New Roman" pitchFamily="18" charset="0"/>
                <a:cs typeface="Times New Roman" pitchFamily="18" charset="0"/>
              </a:rPr>
              <a:t>Kết</a:t>
            </a:r>
            <a:r>
              <a:rPr lang="en-US" sz="2900" b="1" i="1" dirty="0" smtClean="0">
                <a:latin typeface="Times New Roman" pitchFamily="18" charset="0"/>
                <a:cs typeface="Times New Roman" pitchFamily="18" charset="0"/>
              </a:rPr>
              <a:t> </a:t>
            </a:r>
            <a:r>
              <a:rPr lang="en-US" sz="2900" b="1" i="1" dirty="0" err="1" smtClean="0">
                <a:latin typeface="Times New Roman" pitchFamily="18" charset="0"/>
                <a:cs typeface="Times New Roman" pitchFamily="18" charset="0"/>
              </a:rPr>
              <a:t>luận</a:t>
            </a:r>
            <a:endParaRPr lang="en-US" sz="2900" b="1" i="1" dirty="0" smtClean="0">
              <a:latin typeface="Times New Roman" pitchFamily="18" charset="0"/>
              <a:cs typeface="Times New Roman" pitchFamily="18" charset="0"/>
            </a:endParaRPr>
          </a:p>
          <a:p>
            <a:pPr marL="0" indent="0" algn="just">
              <a:lnSpc>
                <a:spcPct val="130000"/>
              </a:lnSpc>
              <a:buNone/>
            </a:pPr>
            <a:r>
              <a:rPr lang="en-US" sz="2400" dirty="0">
                <a:latin typeface="Times New Roman" pitchFamily="18" charset="0"/>
                <a:cs typeface="Times New Roman" pitchFamily="18" charset="0"/>
              </a:rPr>
              <a:t>	</a:t>
            </a:r>
            <a:r>
              <a:rPr lang="en-US" dirty="0" err="1">
                <a:latin typeface="Times New Roman" pitchFamily="18" charset="0"/>
                <a:cs typeface="Times New Roman" pitchFamily="18" charset="0"/>
              </a:rPr>
              <a:t>Quá</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trình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mô</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phỏng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vận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chuyển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bùn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cát</a:t>
            </a:r>
            <a:r>
              <a:rPr lang="en-US" dirty="0">
                <a:latin typeface="Times New Roman" pitchFamily="18" charset="0"/>
                <a:cs typeface="Times New Roman" pitchFamily="18" charset="0"/>
              </a:rPr>
              <a:t> ở </a:t>
            </a:r>
            <a:r>
              <a:rPr lang="en-US" dirty="0" err="1">
                <a:latin typeface="Times New Roman" pitchFamily="18" charset="0"/>
                <a:cs typeface="Times New Roman" pitchFamily="18" charset="0"/>
              </a:rPr>
              <a:t>khu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vực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nghiên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cứu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theo</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kịch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đánh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giá</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được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sự</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vận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chuyển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bùn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đi</a:t>
            </a:r>
            <a:r>
              <a:rPr lang="en-US" dirty="0">
                <a:latin typeface="Times New Roman" pitchFamily="18" charset="0"/>
                <a:cs typeface="Times New Roman" pitchFamily="18" charset="0"/>
              </a:rPr>
              <a:t> qua </a:t>
            </a: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kè</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mỏ</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hàn</a:t>
            </a:r>
            <a:r>
              <a:rPr lang="en-US" dirty="0">
                <a:latin typeface="Times New Roman" pitchFamily="18" charset="0"/>
                <a:cs typeface="Times New Roman" pitchFamily="18" charset="0"/>
              </a:rPr>
              <a:t>, qua </a:t>
            </a:r>
            <a:r>
              <a:rPr lang="en-US" dirty="0" err="1">
                <a:latin typeface="Times New Roman" pitchFamily="18" charset="0"/>
                <a:cs typeface="Times New Roman" pitchFamily="18" charset="0"/>
              </a:rPr>
              <a:t>đó</a:t>
            </a:r>
            <a:r>
              <a:rPr lang="en-US" dirty="0">
                <a:latin typeface="Times New Roman" pitchFamily="18" charset="0"/>
                <a:cs typeface="Times New Roman" pitchFamily="18" charset="0"/>
              </a:rPr>
              <a:t> so </a:t>
            </a:r>
            <a:r>
              <a:rPr lang="en-US" dirty="0" err="1">
                <a:latin typeface="Times New Roman" pitchFamily="18" charset="0"/>
                <a:cs typeface="Times New Roman" pitchFamily="18" charset="0"/>
              </a:rPr>
              <a:t>sánh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được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sự</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ảnh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hưởng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chiều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dài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kè</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mỏ</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hàn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đến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quá</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trình</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này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Kịch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bản</a:t>
            </a:r>
            <a:r>
              <a:rPr lang="en-US" dirty="0">
                <a:latin typeface="Times New Roman" pitchFamily="18" charset="0"/>
                <a:cs typeface="Times New Roman" pitchFamily="18" charset="0"/>
              </a:rPr>
              <a:t> 2 </a:t>
            </a:r>
            <a:r>
              <a:rPr lang="en-US" dirty="0" err="1">
                <a:latin typeface="Times New Roman" pitchFamily="18" charset="0"/>
                <a:cs typeface="Times New Roman" pitchFamily="18" charset="0"/>
              </a:rPr>
              <a:t>khi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dọc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đường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bở</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biển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kè</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với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chiều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dài</a:t>
            </a:r>
            <a:r>
              <a:rPr lang="en-US" dirty="0">
                <a:latin typeface="Times New Roman" pitchFamily="18" charset="0"/>
                <a:cs typeface="Times New Roman" pitchFamily="18" charset="0"/>
              </a:rPr>
              <a:t> L1 </a:t>
            </a:r>
            <a:r>
              <a:rPr lang="en-US" dirty="0" err="1">
                <a:latin typeface="Times New Roman" pitchFamily="18" charset="0"/>
                <a:cs typeface="Times New Roman" pitchFamily="18" charset="0"/>
              </a:rPr>
              <a:t>thì</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lượng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vận</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chuyển</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bùn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tịnh</a:t>
            </a:r>
            <a:r>
              <a:rPr lang="en-US" dirty="0">
                <a:latin typeface="Times New Roman" pitchFamily="18" charset="0"/>
                <a:cs typeface="Times New Roman" pitchFamily="18" charset="0"/>
              </a:rPr>
              <a:t> ở </a:t>
            </a:r>
            <a:r>
              <a:rPr lang="en-US" dirty="0" err="1">
                <a:latin typeface="Times New Roman" pitchFamily="18" charset="0"/>
                <a:cs typeface="Times New Roman" pitchFamily="18" charset="0"/>
              </a:rPr>
              <a:t>khu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vực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Cửa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Đại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thế</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giảm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khá</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nhiều</a:t>
            </a:r>
            <a:r>
              <a:rPr lang="en-US" dirty="0">
                <a:latin typeface="Times New Roman" pitchFamily="18" charset="0"/>
                <a:cs typeface="Times New Roman" pitchFamily="18" charset="0"/>
              </a:rPr>
              <a:t> so </a:t>
            </a:r>
            <a:r>
              <a:rPr lang="en-US" dirty="0" err="1">
                <a:latin typeface="Times New Roman" pitchFamily="18" charset="0"/>
                <a:cs typeface="Times New Roman" pitchFamily="18" charset="0"/>
              </a:rPr>
              <a:t>với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khi</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không</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kè</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Lượng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bùn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giữa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hai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mặt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cắt</a:t>
            </a:r>
            <a:r>
              <a:rPr lang="en-US" dirty="0">
                <a:latin typeface="Times New Roman" pitchFamily="18" charset="0"/>
                <a:cs typeface="Times New Roman" pitchFamily="18" charset="0"/>
              </a:rPr>
              <a:t> 01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mặt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cắt</a:t>
            </a:r>
            <a:r>
              <a:rPr lang="en-US" dirty="0">
                <a:latin typeface="Times New Roman" pitchFamily="18" charset="0"/>
                <a:cs typeface="Times New Roman" pitchFamily="18" charset="0"/>
              </a:rPr>
              <a:t> 05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sự</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chênh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lệch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gần</a:t>
            </a:r>
            <a:r>
              <a:rPr lang="en-US" dirty="0">
                <a:latin typeface="Times New Roman" pitchFamily="18" charset="0"/>
                <a:cs typeface="Times New Roman" pitchFamily="18" charset="0"/>
              </a:rPr>
              <a:t> 7 x 10</a:t>
            </a:r>
            <a:r>
              <a:rPr lang="en-US" baseline="30000" dirty="0">
                <a:latin typeface="Times New Roman" pitchFamily="18" charset="0"/>
                <a:cs typeface="Times New Roman" pitchFamily="18" charset="0"/>
              </a:rPr>
              <a:t>3</a:t>
            </a:r>
            <a:r>
              <a:rPr lang="en-US" dirty="0">
                <a:latin typeface="Times New Roman" pitchFamily="18" charset="0"/>
                <a:cs typeface="Times New Roman" pitchFamily="18" charset="0"/>
              </a:rPr>
              <a:t>  m</a:t>
            </a:r>
            <a:r>
              <a:rPr lang="en-US" baseline="30000" dirty="0">
                <a:latin typeface="Times New Roman" pitchFamily="18" charset="0"/>
                <a:cs typeface="Times New Roman" pitchFamily="18" charset="0"/>
              </a:rPr>
              <a:t>3</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năm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Với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lượng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bùn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vận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chuyển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giảm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thì</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vực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cửa</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sông</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năng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được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bồi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tụ</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vực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kè</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Nhìn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chung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lượng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vận</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chuyển</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bùn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tịnh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thời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mùa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Tây</a:t>
            </a:r>
            <a:r>
              <a:rPr lang="en-US" dirty="0">
                <a:latin typeface="Times New Roman" pitchFamily="18" charset="0"/>
                <a:cs typeface="Times New Roman" pitchFamily="18" charset="0"/>
              </a:rPr>
              <a:t> Nam </a:t>
            </a:r>
            <a:r>
              <a:rPr lang="en-US" dirty="0" err="1">
                <a:latin typeface="Times New Roman" pitchFamily="18" charset="0"/>
                <a:cs typeface="Times New Roman" pitchFamily="18" charset="0"/>
              </a:rPr>
              <a:t>lớn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hơn</a:t>
            </a:r>
            <a:r>
              <a:rPr lang="en-US" dirty="0">
                <a:latin typeface="Times New Roman" pitchFamily="18" charset="0"/>
                <a:cs typeface="Times New Roman" pitchFamily="18" charset="0"/>
              </a:rPr>
              <a:t> so </a:t>
            </a:r>
            <a:r>
              <a:rPr lang="en-US" dirty="0" err="1">
                <a:latin typeface="Times New Roman" pitchFamily="18" charset="0"/>
                <a:cs typeface="Times New Roman" pitchFamily="18" charset="0"/>
              </a:rPr>
              <a:t>với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lượng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vận</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chuyển</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bùn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thời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mùa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Bắc</a:t>
            </a:r>
            <a:r>
              <a:rPr lang="en-US" dirty="0">
                <a:latin typeface="Times New Roman" pitchFamily="18" charset="0"/>
                <a:cs typeface="Times New Roman" pitchFamily="18" charset="0"/>
              </a:rPr>
              <a:t>. </a:t>
            </a:r>
          </a:p>
        </p:txBody>
      </p:sp>
      <p:sp>
        <p:nvSpPr>
          <p:cNvPr id="4" name="Date Placeholder 3"/>
          <p:cNvSpPr>
            <a:spLocks noGrp="1"/>
          </p:cNvSpPr>
          <p:nvPr>
            <p:ph type="dt" sz="half" idx="10"/>
          </p:nvPr>
        </p:nvSpPr>
        <p:spPr/>
        <p:txBody>
          <a:bodyPr/>
          <a:lstStyle/>
          <a:p>
            <a:r>
              <a:rPr lang="en-US" smtClean="0"/>
              <a:t>5/18/2018</a:t>
            </a:r>
            <a:endParaRPr lang="en-US"/>
          </a:p>
        </p:txBody>
      </p:sp>
      <p:sp>
        <p:nvSpPr>
          <p:cNvPr id="5" name="Footer Placeholder 4"/>
          <p:cNvSpPr>
            <a:spLocks noGrp="1"/>
          </p:cNvSpPr>
          <p:nvPr>
            <p:ph type="ftr" sz="quarter" idx="11"/>
          </p:nvPr>
        </p:nvSpPr>
        <p:spPr>
          <a:xfrm>
            <a:off x="3203848" y="4818460"/>
            <a:ext cx="3945786" cy="273844"/>
          </a:xfrm>
        </p:spPr>
        <p:txBody>
          <a:body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38</a:t>
            </a:fld>
            <a:endParaRPr lang="en-US"/>
          </a:p>
        </p:txBody>
      </p:sp>
    </p:spTree>
    <p:extLst>
      <p:ext uri="{BB962C8B-B14F-4D97-AF65-F5344CB8AC3E}">
        <p14:creationId xmlns:p14="http://schemas.microsoft.com/office/powerpoint/2010/main" val="2593292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699542"/>
          </a:xfrm>
        </p:spPr>
        <p:txBody>
          <a:bodyPr>
            <a:normAutofit/>
          </a:bodyPr>
          <a:lstStyle/>
          <a:p>
            <a:r>
              <a:rPr lang="en-US" sz="3200" dirty="0" smtClean="0">
                <a:latin typeface="Times New Roman" pitchFamily="18" charset="0"/>
                <a:cs typeface="Times New Roman" pitchFamily="18" charset="0"/>
              </a:rPr>
              <a:t>5</a:t>
            </a:r>
            <a:r>
              <a:rPr lang="en-US" sz="3200" dirty="0">
                <a:latin typeface="Times New Roman" pitchFamily="18" charset="0"/>
                <a:cs typeface="Times New Roman" pitchFamily="18" charset="0"/>
              </a:rPr>
              <a:t>. KẾT LUẬN, KIẾN NGHỊ</a:t>
            </a:r>
          </a:p>
        </p:txBody>
      </p:sp>
      <p:sp>
        <p:nvSpPr>
          <p:cNvPr id="3" name="Content Placeholder 2"/>
          <p:cNvSpPr>
            <a:spLocks noGrp="1"/>
          </p:cNvSpPr>
          <p:nvPr>
            <p:ph idx="1"/>
          </p:nvPr>
        </p:nvSpPr>
        <p:spPr>
          <a:xfrm>
            <a:off x="457200" y="699542"/>
            <a:ext cx="8229600" cy="4043908"/>
          </a:xfrm>
        </p:spPr>
        <p:txBody>
          <a:bodyPr>
            <a:normAutofit fontScale="62500" lnSpcReduction="20000"/>
          </a:bodyPr>
          <a:lstStyle/>
          <a:p>
            <a:pPr marL="0" indent="0" algn="just">
              <a:buNone/>
            </a:pPr>
            <a:r>
              <a:rPr lang="en-US" sz="2800" b="1" i="1" dirty="0" err="1" smtClean="0">
                <a:latin typeface="Times New Roman" pitchFamily="18" charset="0"/>
                <a:cs typeface="Times New Roman" pitchFamily="18" charset="0"/>
              </a:rPr>
              <a:t>Kiến</a:t>
            </a:r>
            <a:r>
              <a:rPr lang="en-US" sz="2800" b="1" i="1" dirty="0" smtClean="0">
                <a:latin typeface="Times New Roman" pitchFamily="18" charset="0"/>
                <a:cs typeface="Times New Roman" pitchFamily="18" charset="0"/>
              </a:rPr>
              <a:t> </a:t>
            </a:r>
            <a:r>
              <a:rPr lang="en-US" sz="2800" b="1" i="1" dirty="0" err="1" smtClean="0">
                <a:latin typeface="Times New Roman" pitchFamily="18" charset="0"/>
                <a:cs typeface="Times New Roman" pitchFamily="18" charset="0"/>
              </a:rPr>
              <a:t>Nghị</a:t>
            </a:r>
            <a:endParaRPr lang="en-US" sz="2800" b="1" i="1" dirty="0">
              <a:latin typeface="Times New Roman" pitchFamily="18" charset="0"/>
              <a:cs typeface="Times New Roman" pitchFamily="18" charset="0"/>
            </a:endParaRPr>
          </a:p>
          <a:p>
            <a:pPr marL="0" indent="0" algn="just">
              <a:lnSpc>
                <a:spcPct val="140000"/>
              </a:lnSpc>
              <a:buNone/>
            </a:pPr>
            <a:r>
              <a:rPr lang="en-US" sz="2800" dirty="0" smtClean="0">
                <a:latin typeface="Times New Roman" pitchFamily="18" charset="0"/>
                <a:cs typeface="Times New Roman" pitchFamily="18" charset="0"/>
              </a:rPr>
              <a:t>	</a:t>
            </a:r>
            <a:r>
              <a:rPr lang="vi-VN" sz="2800" dirty="0" smtClean="0">
                <a:latin typeface="Times New Roman" pitchFamily="18" charset="0"/>
                <a:cs typeface="Times New Roman" pitchFamily="18" charset="0"/>
              </a:rPr>
              <a:t>Để </a:t>
            </a:r>
            <a:r>
              <a:rPr lang="vi-VN" sz="2800" dirty="0">
                <a:latin typeface="Times New Roman" pitchFamily="18" charset="0"/>
                <a:cs typeface="Times New Roman" pitchFamily="18" charset="0"/>
              </a:rPr>
              <a:t>lựa chọn các giải pháp cũng như chiều dài của kè mỏ hàn cần thêm </a:t>
            </a:r>
            <a:r>
              <a:rPr lang="vi-VN" sz="2800" dirty="0" smtClean="0">
                <a:latin typeface="Times New Roman" pitchFamily="18" charset="0"/>
                <a:cs typeface="Times New Roman" pitchFamily="18" charset="0"/>
              </a:rPr>
              <a:t>các </a:t>
            </a:r>
            <a:r>
              <a:rPr lang="vi-VN" sz="2800" dirty="0">
                <a:latin typeface="Times New Roman" pitchFamily="18" charset="0"/>
                <a:cs typeface="Times New Roman" pitchFamily="18" charset="0"/>
              </a:rPr>
              <a:t>nghiên cứu đánh giá tổng quan về tổng lượng vận chuyển bùn cát của các khu </a:t>
            </a:r>
            <a:r>
              <a:rPr lang="vi-VN" sz="2800" dirty="0" smtClean="0">
                <a:latin typeface="Times New Roman" pitchFamily="18" charset="0"/>
                <a:cs typeface="Times New Roman" pitchFamily="18" charset="0"/>
              </a:rPr>
              <a:t>vực </a:t>
            </a:r>
            <a:r>
              <a:rPr lang="vi-VN" sz="2800" dirty="0">
                <a:latin typeface="Times New Roman" pitchFamily="18" charset="0"/>
                <a:cs typeface="Times New Roman" pitchFamily="18" charset="0"/>
              </a:rPr>
              <a:t>lân cận. Qua đó lựa chọn chiều dài kè hợp lý cho việc bảo vệ khu vực bị xói và </a:t>
            </a:r>
            <a:r>
              <a:rPr lang="vi-VN" sz="2800" dirty="0" smtClean="0">
                <a:latin typeface="Times New Roman" pitchFamily="18" charset="0"/>
                <a:cs typeface="Times New Roman" pitchFamily="18" charset="0"/>
              </a:rPr>
              <a:t>không </a:t>
            </a:r>
            <a:r>
              <a:rPr lang="vi-VN" sz="2800" dirty="0">
                <a:latin typeface="Times New Roman" pitchFamily="18" charset="0"/>
                <a:cs typeface="Times New Roman" pitchFamily="18" charset="0"/>
              </a:rPr>
              <a:t>ảnh hưởng đến khu vực bờ biển lân cận.</a:t>
            </a:r>
            <a:endParaRPr lang="en-US" sz="2800" dirty="0">
              <a:latin typeface="Times New Roman" pitchFamily="18" charset="0"/>
              <a:cs typeface="Times New Roman" pitchFamily="18" charset="0"/>
            </a:endParaRPr>
          </a:p>
          <a:p>
            <a:pPr marL="0" indent="0" algn="just">
              <a:lnSpc>
                <a:spcPct val="140000"/>
              </a:lnSpc>
              <a:buNone/>
            </a:pPr>
            <a:r>
              <a:rPr lang="en-US" sz="2800" dirty="0">
                <a:latin typeface="Times New Roman" pitchFamily="18" charset="0"/>
                <a:cs typeface="Times New Roman" pitchFamily="18" charset="0"/>
              </a:rPr>
              <a:t>	</a:t>
            </a:r>
            <a:r>
              <a:rPr lang="vi-VN" sz="2800" dirty="0">
                <a:latin typeface="Times New Roman" pitchFamily="18" charset="0"/>
                <a:cs typeface="Times New Roman" pitchFamily="18" charset="0"/>
              </a:rPr>
              <a:t>Cần thêm nhiều các nghiên cứu về giải pháp bảo vệ bờ biển Hôi An </a:t>
            </a:r>
            <a:r>
              <a:rPr lang="vi-VN" sz="2800" dirty="0" smtClean="0">
                <a:latin typeface="Times New Roman" pitchFamily="18" charset="0"/>
                <a:cs typeface="Times New Roman" pitchFamily="18" charset="0"/>
              </a:rPr>
              <a:t>khác</a:t>
            </a:r>
            <a:r>
              <a:rPr lang="en-US" sz="2800" dirty="0" smtClean="0">
                <a:latin typeface="Times New Roman" pitchFamily="18" charset="0"/>
                <a:cs typeface="Times New Roman" pitchFamily="18" charset="0"/>
              </a:rPr>
              <a:t> </a:t>
            </a:r>
            <a:r>
              <a:rPr lang="vi-VN" sz="2800" dirty="0" smtClean="0">
                <a:latin typeface="Times New Roman" pitchFamily="18" charset="0"/>
                <a:cs typeface="Times New Roman" pitchFamily="18" charset="0"/>
              </a:rPr>
              <a:t>nhau </a:t>
            </a:r>
            <a:r>
              <a:rPr lang="vi-VN" sz="2800" dirty="0">
                <a:latin typeface="Times New Roman" pitchFamily="18" charset="0"/>
                <a:cs typeface="Times New Roman" pitchFamily="18" charset="0"/>
              </a:rPr>
              <a:t>và phân tích đánh giá các nguyên nhân xói lở qua đó để lựa chọn giải pháp tối </a:t>
            </a:r>
            <a:r>
              <a:rPr lang="vi-VN" sz="2800" dirty="0" smtClean="0">
                <a:latin typeface="Times New Roman" pitchFamily="18" charset="0"/>
                <a:cs typeface="Times New Roman" pitchFamily="18" charset="0"/>
              </a:rPr>
              <a:t>ưu.</a:t>
            </a:r>
            <a:r>
              <a:rPr lang="en-US" sz="2800" dirty="0" smtClean="0">
                <a:latin typeface="Times New Roman" pitchFamily="18" charset="0"/>
                <a:cs typeface="Times New Roman" pitchFamily="18" charset="0"/>
              </a:rPr>
              <a:t> </a:t>
            </a:r>
            <a:r>
              <a:rPr lang="vi-VN" sz="2800" dirty="0" smtClean="0">
                <a:latin typeface="Times New Roman" pitchFamily="18" charset="0"/>
                <a:cs typeface="Times New Roman" pitchFamily="18" charset="0"/>
              </a:rPr>
              <a:t>Trong </a:t>
            </a:r>
            <a:r>
              <a:rPr lang="vi-VN" sz="2800" dirty="0">
                <a:latin typeface="Times New Roman" pitchFamily="18" charset="0"/>
                <a:cs typeface="Times New Roman" pitchFamily="18" charset="0"/>
              </a:rPr>
              <a:t>nghiên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cứu</a:t>
            </a:r>
            <a:r>
              <a:rPr lang="vi-VN" sz="2800" dirty="0">
                <a:latin typeface="Times New Roman" pitchFamily="18" charset="0"/>
                <a:cs typeface="Times New Roman" pitchFamily="18" charset="0"/>
              </a:rPr>
              <a:t> nhóm tác giả chỉ đưa ra một giải pháp bảo vệ là xây dựng kè mỏ hàn.</a:t>
            </a:r>
            <a:endParaRPr lang="en-US" sz="2800" dirty="0">
              <a:latin typeface="Times New Roman" pitchFamily="18" charset="0"/>
              <a:cs typeface="Times New Roman" pitchFamily="18" charset="0"/>
            </a:endParaRPr>
          </a:p>
          <a:p>
            <a:pPr marL="0" indent="0" algn="just">
              <a:lnSpc>
                <a:spcPct val="140000"/>
              </a:lnSpc>
              <a:buNone/>
            </a:pPr>
            <a:r>
              <a:rPr lang="en-US" sz="2800" dirty="0">
                <a:latin typeface="Times New Roman" pitchFamily="18" charset="0"/>
                <a:cs typeface="Times New Roman" pitchFamily="18" charset="0"/>
              </a:rPr>
              <a:t>	</a:t>
            </a:r>
            <a:r>
              <a:rPr lang="vi-VN" sz="2800" dirty="0">
                <a:latin typeface="Times New Roman" pitchFamily="18" charset="0"/>
                <a:cs typeface="Times New Roman" pitchFamily="18" charset="0"/>
              </a:rPr>
              <a:t>Cần thêm nghiên cứu về chế độ thủy lực ở khu vực cửa sông Cửa Đại khi </a:t>
            </a:r>
            <a:r>
              <a:rPr lang="vi-VN" sz="2800" dirty="0" smtClean="0">
                <a:latin typeface="Times New Roman" pitchFamily="18" charset="0"/>
                <a:cs typeface="Times New Roman" pitchFamily="18" charset="0"/>
              </a:rPr>
              <a:t>lựa </a:t>
            </a:r>
            <a:r>
              <a:rPr lang="vi-VN" sz="2800" dirty="0">
                <a:latin typeface="Times New Roman" pitchFamily="18" charset="0"/>
                <a:cs typeface="Times New Roman" pitchFamily="18" charset="0"/>
              </a:rPr>
              <a:t>chọn vị trí xây dựng kè mỏ hàn để tránh quá trình bồi lấp cửa do dòng chảy </a:t>
            </a:r>
            <a:r>
              <a:rPr lang="vi-VN" sz="2800" dirty="0" smtClean="0">
                <a:latin typeface="Times New Roman" pitchFamily="18" charset="0"/>
                <a:cs typeface="Times New Roman" pitchFamily="18" charset="0"/>
              </a:rPr>
              <a:t>mang </a:t>
            </a:r>
            <a:r>
              <a:rPr lang="vi-VN" sz="2800" dirty="0">
                <a:latin typeface="Times New Roman" pitchFamily="18" charset="0"/>
                <a:cs typeface="Times New Roman" pitchFamily="18" charset="0"/>
              </a:rPr>
              <a:t>dịch chuyển theo hướng Nam </a:t>
            </a:r>
            <a:r>
              <a:rPr lang="en-US" sz="2800" dirty="0">
                <a:latin typeface="Times New Roman" pitchFamily="18" charset="0"/>
                <a:cs typeface="Times New Roman" pitchFamily="18" charset="0"/>
              </a:rPr>
              <a:t>B</a:t>
            </a:r>
            <a:r>
              <a:rPr lang="vi-VN" sz="2800" dirty="0">
                <a:latin typeface="Times New Roman" pitchFamily="18" charset="0"/>
                <a:cs typeface="Times New Roman" pitchFamily="18" charset="0"/>
              </a:rPr>
              <a:t>ắc</a:t>
            </a:r>
            <a:r>
              <a:rPr lang="vi-VN"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t>5/18/2018</a:t>
            </a:r>
            <a:endParaRPr lang="en-US"/>
          </a:p>
        </p:txBody>
      </p:sp>
      <p:sp>
        <p:nvSpPr>
          <p:cNvPr id="5" name="Footer Placeholder 4"/>
          <p:cNvSpPr>
            <a:spLocks noGrp="1"/>
          </p:cNvSpPr>
          <p:nvPr>
            <p:ph type="ftr" sz="quarter" idx="11"/>
          </p:nvPr>
        </p:nvSpPr>
        <p:spPr/>
        <p:txBody>
          <a:bodyPr/>
          <a:lstStyle/>
          <a:p>
            <a:r>
              <a:rPr lang="en-US" smtClean="0"/>
              <a:t>Báo cáo tổng kết nghiên cứu khoa học sinh viên</a:t>
            </a:r>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39</a:t>
            </a:fld>
            <a:endParaRPr lang="en-US"/>
          </a:p>
        </p:txBody>
      </p:sp>
    </p:spTree>
    <p:extLst>
      <p:ext uri="{BB962C8B-B14F-4D97-AF65-F5344CB8AC3E}">
        <p14:creationId xmlns:p14="http://schemas.microsoft.com/office/powerpoint/2010/main" val="1570432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CB09A7B5-33FA-1E42-BF79-BD899E65EA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94103" y="987574"/>
            <a:ext cx="4031459" cy="2559556"/>
          </a:xfrm>
          <a:prstGeom prst="rect">
            <a:avLst/>
          </a:prstGeom>
        </p:spPr>
      </p:pic>
      <p:pic>
        <p:nvPicPr>
          <p:cNvPr id="5" name="Picture 4" descr="http://hab.ckt.edu.vn/Portals/2/T6/htxl12.jpg"/>
          <p:cNvPicPr/>
          <p:nvPr/>
        </p:nvPicPr>
        <p:blipFill>
          <a:blip r:embed="rId3">
            <a:extLst>
              <a:ext uri="{28A0092B-C50C-407E-A947-70E740481C1C}">
                <a14:useLocalDpi xmlns:a14="http://schemas.microsoft.com/office/drawing/2010/main" val="0"/>
              </a:ext>
            </a:extLst>
          </a:blip>
          <a:srcRect/>
          <a:stretch>
            <a:fillRect/>
          </a:stretch>
        </p:blipFill>
        <p:spPr bwMode="auto">
          <a:xfrm>
            <a:off x="4786591" y="987574"/>
            <a:ext cx="3960440" cy="2559556"/>
          </a:xfrm>
          <a:prstGeom prst="rect">
            <a:avLst/>
          </a:prstGeom>
          <a:noFill/>
          <a:ln>
            <a:noFill/>
          </a:ln>
        </p:spPr>
      </p:pic>
      <p:sp>
        <p:nvSpPr>
          <p:cNvPr id="6" name="TextBox 5"/>
          <p:cNvSpPr txBox="1"/>
          <p:nvPr/>
        </p:nvSpPr>
        <p:spPr>
          <a:xfrm>
            <a:off x="899592" y="3615757"/>
            <a:ext cx="7416824" cy="400110"/>
          </a:xfrm>
          <a:prstGeom prst="rect">
            <a:avLst/>
          </a:prstGeom>
          <a:noFill/>
        </p:spPr>
        <p:txBody>
          <a:bodyPr wrap="square" rtlCol="0">
            <a:spAutoFit/>
          </a:bodyPr>
          <a:lstStyle/>
          <a:p>
            <a:pPr algn="ctr"/>
            <a:r>
              <a:rPr lang="en-US" sz="2000" i="1" dirty="0" err="1" smtClean="0">
                <a:latin typeface="Times New Roman" panose="02020603050405020304" pitchFamily="18" charset="0"/>
                <a:cs typeface="Times New Roman" panose="02020603050405020304" pitchFamily="18" charset="0"/>
              </a:rPr>
              <a:t>Thực</a:t>
            </a:r>
            <a:r>
              <a:rPr lang="en-US" sz="2000" i="1" dirty="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trạng</a:t>
            </a:r>
            <a:r>
              <a:rPr lang="en-US" sz="2000" i="1" dirty="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xói</a:t>
            </a:r>
            <a:r>
              <a:rPr lang="en-US" sz="2000" i="1" dirty="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lở</a:t>
            </a:r>
            <a:r>
              <a:rPr lang="en-US" sz="2000" i="1" dirty="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bờ</a:t>
            </a:r>
            <a:r>
              <a:rPr lang="en-US" sz="2000" i="1" dirty="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biển</a:t>
            </a:r>
            <a:r>
              <a:rPr lang="en-US" sz="2000" i="1" dirty="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nghiêm</a:t>
            </a:r>
            <a:r>
              <a:rPr lang="en-US" sz="2000" i="1" dirty="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trọng</a:t>
            </a:r>
            <a:r>
              <a:rPr lang="en-US" sz="2000" i="1" dirty="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tại</a:t>
            </a:r>
            <a:r>
              <a:rPr lang="en-US" sz="2000" i="1" dirty="0" smtClean="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khu</a:t>
            </a:r>
            <a:r>
              <a:rPr lang="en-US" sz="2000" i="1" dirty="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vực</a:t>
            </a:r>
            <a:r>
              <a:rPr lang="en-US" sz="2000" i="1" dirty="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Cửa</a:t>
            </a:r>
            <a:r>
              <a:rPr lang="en-US" sz="2000" i="1"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Đại</a:t>
            </a:r>
            <a:endParaRPr lang="en-US" sz="2000" i="1"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2"/>
          </p:nvPr>
        </p:nvSpPr>
        <p:spPr/>
        <p:txBody>
          <a:bodyPr/>
          <a:lstStyle/>
          <a:p>
            <a:r>
              <a:rPr lang="en-US" smtClean="0"/>
              <a:t>5/18/2018</a:t>
            </a:r>
            <a:endParaRPr lang="en-US" dirty="0"/>
          </a:p>
        </p:txBody>
      </p:sp>
      <p:sp>
        <p:nvSpPr>
          <p:cNvPr id="3" name="Footer Placeholder 2"/>
          <p:cNvSpPr>
            <a:spLocks noGrp="1"/>
          </p:cNvSpPr>
          <p:nvPr>
            <p:ph type="ftr" sz="quarter" idx="3"/>
          </p:nvPr>
        </p:nvSpPr>
        <p:spPr/>
        <p:txBody>
          <a:bodyPr/>
          <a:lstStyle/>
          <a:p>
            <a:r>
              <a:rPr lang="en-US" smtClean="0"/>
              <a:t>Báo cáo tổng kết nghiên cứu khoa học sinh viên</a:t>
            </a:r>
            <a:endParaRPr lang="en-US" dirty="0"/>
          </a:p>
        </p:txBody>
      </p:sp>
      <p:sp>
        <p:nvSpPr>
          <p:cNvPr id="7" name="Slide Number Placeholder 6"/>
          <p:cNvSpPr>
            <a:spLocks noGrp="1"/>
          </p:cNvSpPr>
          <p:nvPr>
            <p:ph type="sldNum" sz="quarter" idx="4"/>
          </p:nvPr>
        </p:nvSpPr>
        <p:spPr/>
        <p:txBody>
          <a:bodyPr/>
          <a:lstStyle/>
          <a:p>
            <a:fld id="{0F31DC1F-5561-484E-AB46-68C682854F61}" type="slidenum">
              <a:rPr lang="en-US" smtClean="0"/>
              <a:t>4</a:t>
            </a:fld>
            <a:endParaRPr lang="en-US" dirty="0"/>
          </a:p>
        </p:txBody>
      </p:sp>
    </p:spTree>
    <p:extLst>
      <p:ext uri="{BB962C8B-B14F-4D97-AF65-F5344CB8AC3E}">
        <p14:creationId xmlns:p14="http://schemas.microsoft.com/office/powerpoint/2010/main" val="44581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anim calcmode="lin" valueType="num">
                                      <p:cBhvr>
                                        <p:cTn id="8" dur="700" fill="hold"/>
                                        <p:tgtEl>
                                          <p:spTgt spid="4"/>
                                        </p:tgtEl>
                                        <p:attrNameLst>
                                          <p:attrName>ppt_x</p:attrName>
                                        </p:attrNameLst>
                                      </p:cBhvr>
                                      <p:tavLst>
                                        <p:tav tm="0">
                                          <p:val>
                                            <p:strVal val="#ppt_x"/>
                                          </p:val>
                                        </p:tav>
                                        <p:tav tm="100000">
                                          <p:val>
                                            <p:strVal val="#ppt_x"/>
                                          </p:val>
                                        </p:tav>
                                      </p:tavLst>
                                    </p:anim>
                                    <p:anim calcmode="lin" valueType="num">
                                      <p:cBhvr>
                                        <p:cTn id="9" dur="7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700"/>
                                        <p:tgtEl>
                                          <p:spTgt spid="5"/>
                                        </p:tgtEl>
                                      </p:cBhvr>
                                    </p:animEffect>
                                    <p:anim calcmode="lin" valueType="num">
                                      <p:cBhvr>
                                        <p:cTn id="15" dur="700" fill="hold"/>
                                        <p:tgtEl>
                                          <p:spTgt spid="5"/>
                                        </p:tgtEl>
                                        <p:attrNameLst>
                                          <p:attrName>ppt_x</p:attrName>
                                        </p:attrNameLst>
                                      </p:cBhvr>
                                      <p:tavLst>
                                        <p:tav tm="0">
                                          <p:val>
                                            <p:strVal val="#ppt_x"/>
                                          </p:val>
                                        </p:tav>
                                        <p:tav tm="100000">
                                          <p:val>
                                            <p:strVal val="#ppt_x"/>
                                          </p:val>
                                        </p:tav>
                                      </p:tavLst>
                                    </p:anim>
                                    <p:anim calcmode="lin" valueType="num">
                                      <p:cBhvr>
                                        <p:cTn id="16" dur="7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478"/>
            <a:ext cx="8229600" cy="720080"/>
          </a:xfrm>
        </p:spPr>
        <p:txBody>
          <a:bodyPr>
            <a:normAutofit/>
          </a:bodyPr>
          <a:lstStyle/>
          <a:p>
            <a:r>
              <a:rPr lang="en-US" sz="3200" dirty="0" smtClean="0">
                <a:latin typeface="Times New Roman" pitchFamily="18" charset="0"/>
                <a:cs typeface="Times New Roman" pitchFamily="18" charset="0"/>
              </a:rPr>
              <a:t>5</a:t>
            </a:r>
            <a:r>
              <a:rPr lang="en-US" sz="3200" dirty="0">
                <a:latin typeface="Times New Roman" pitchFamily="18" charset="0"/>
                <a:cs typeface="Times New Roman" pitchFamily="18" charset="0"/>
              </a:rPr>
              <a:t>. KẾT LUẬN, KIẾN NGHỊ</a:t>
            </a:r>
          </a:p>
        </p:txBody>
      </p:sp>
      <p:sp>
        <p:nvSpPr>
          <p:cNvPr id="3" name="Content Placeholder 2"/>
          <p:cNvSpPr>
            <a:spLocks noGrp="1"/>
          </p:cNvSpPr>
          <p:nvPr>
            <p:ph idx="1"/>
          </p:nvPr>
        </p:nvSpPr>
        <p:spPr>
          <a:xfrm>
            <a:off x="457200" y="987574"/>
            <a:ext cx="8686800" cy="4032448"/>
          </a:xfrm>
        </p:spPr>
        <p:txBody>
          <a:bodyPr>
            <a:normAutofit/>
          </a:bodyPr>
          <a:lstStyle/>
          <a:p>
            <a:pPr marL="0" indent="0" algn="just">
              <a:buNone/>
            </a:pPr>
            <a:r>
              <a:rPr lang="en-US" b="1" i="1" dirty="0" err="1" smtClean="0">
                <a:latin typeface="Times New Roman" pitchFamily="18" charset="0"/>
                <a:cs typeface="Times New Roman" pitchFamily="18" charset="0"/>
              </a:rPr>
              <a:t>Kiến</a:t>
            </a:r>
            <a:r>
              <a:rPr lang="en-US" b="1" i="1" dirty="0" smtClean="0">
                <a:latin typeface="Times New Roman" pitchFamily="18" charset="0"/>
                <a:cs typeface="Times New Roman" pitchFamily="18" charset="0"/>
              </a:rPr>
              <a:t> </a:t>
            </a:r>
            <a:r>
              <a:rPr lang="en-US" b="1" i="1" dirty="0" err="1" smtClean="0">
                <a:latin typeface="Times New Roman" pitchFamily="18" charset="0"/>
                <a:cs typeface="Times New Roman" pitchFamily="18" charset="0"/>
              </a:rPr>
              <a:t>Nghị</a:t>
            </a:r>
            <a:endParaRPr lang="en-US" b="1" i="1" dirty="0" smtClean="0">
              <a:latin typeface="Times New Roman" pitchFamily="18" charset="0"/>
              <a:cs typeface="Times New Roman" pitchFamily="18" charset="0"/>
            </a:endParaRPr>
          </a:p>
          <a:p>
            <a:pPr marL="0" indent="0" algn="just">
              <a:lnSpc>
                <a:spcPct val="120000"/>
              </a:lnSpc>
              <a:buNone/>
            </a:pPr>
            <a:r>
              <a:rPr lang="en-US" sz="2200" dirty="0">
                <a:latin typeface="Times New Roman" pitchFamily="18" charset="0"/>
                <a:cs typeface="Times New Roman" pitchFamily="18" charset="0"/>
              </a:rPr>
              <a:t>	</a:t>
            </a:r>
            <a:r>
              <a:rPr lang="vi-VN" sz="2200" dirty="0">
                <a:latin typeface="Times New Roman" pitchFamily="18" charset="0"/>
                <a:cs typeface="Times New Roman" pitchFamily="18" charset="0"/>
              </a:rPr>
              <a:t>Do hạn chế về mặt số liệu nghiên cứu, điều kiện thời gian thực </a:t>
            </a:r>
            <a:r>
              <a:rPr lang="vi-VN" sz="2200" dirty="0" smtClean="0">
                <a:latin typeface="Times New Roman" pitchFamily="18" charset="0"/>
                <a:cs typeface="Times New Roman" pitchFamily="18" charset="0"/>
              </a:rPr>
              <a:t>hiện</a:t>
            </a:r>
            <a:r>
              <a:rPr lang="en-US" sz="2200" dirty="0" smtClean="0">
                <a:latin typeface="Times New Roman" pitchFamily="18" charset="0"/>
                <a:cs typeface="Times New Roman" pitchFamily="18" charset="0"/>
              </a:rPr>
              <a:t> </a:t>
            </a:r>
            <a:r>
              <a:rPr lang="vi-VN" sz="2200" dirty="0" smtClean="0">
                <a:latin typeface="Times New Roman" pitchFamily="18" charset="0"/>
                <a:cs typeface="Times New Roman" pitchFamily="18" charset="0"/>
              </a:rPr>
              <a:t>nghiên </a:t>
            </a:r>
            <a:r>
              <a:rPr lang="vi-VN" sz="2200" dirty="0">
                <a:latin typeface="Times New Roman" pitchFamily="18" charset="0"/>
                <a:cs typeface="Times New Roman" pitchFamily="18" charset="0"/>
              </a:rPr>
              <a:t>cứu có hạn và thời gian chạy mô hình yêu cầu tương </a:t>
            </a:r>
            <a:r>
              <a:rPr lang="en-US" sz="2200" dirty="0" err="1">
                <a:latin typeface="Times New Roman" pitchFamily="18" charset="0"/>
                <a:cs typeface="Times New Roman" pitchFamily="18" charset="0"/>
              </a:rPr>
              <a:t>đối</a:t>
            </a:r>
            <a:r>
              <a:rPr lang="en-US" sz="2200" dirty="0">
                <a:latin typeface="Times New Roman" pitchFamily="18" charset="0"/>
                <a:cs typeface="Times New Roman" pitchFamily="18" charset="0"/>
              </a:rPr>
              <a:t> </a:t>
            </a:r>
            <a:r>
              <a:rPr lang="en-US" sz="2200" dirty="0" err="1" smtClean="0">
                <a:latin typeface="Times New Roman" pitchFamily="18" charset="0"/>
                <a:cs typeface="Times New Roman" pitchFamily="18" charset="0"/>
              </a:rPr>
              <a:t>dài</a:t>
            </a:r>
            <a:r>
              <a:rPr lang="en-US" sz="2200" dirty="0" smtClean="0">
                <a:latin typeface="Times New Roman" pitchFamily="18" charset="0"/>
                <a:cs typeface="Times New Roman" pitchFamily="18" charset="0"/>
              </a:rPr>
              <a:t> </a:t>
            </a:r>
            <a:r>
              <a:rPr lang="en-US" sz="2200" dirty="0" err="1">
                <a:latin typeface="Times New Roman" pitchFamily="18" charset="0"/>
                <a:cs typeface="Times New Roman" pitchFamily="18" charset="0"/>
              </a:rPr>
              <a:t>nên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việc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tính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toán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chế</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độ</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thủy</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lực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và</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bùn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cát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còn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hạn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chế</a:t>
            </a:r>
            <a:r>
              <a:rPr lang="en-US" sz="2200" dirty="0">
                <a:latin typeface="Times New Roman" pitchFamily="18" charset="0"/>
                <a:cs typeface="Times New Roman" pitchFamily="18" charset="0"/>
              </a:rPr>
              <a:t>. </a:t>
            </a:r>
            <a:r>
              <a:rPr lang="en-US" sz="2200" dirty="0" err="1" smtClean="0">
                <a:latin typeface="Times New Roman" pitchFamily="18" charset="0"/>
                <a:cs typeface="Times New Roman" pitchFamily="18" charset="0"/>
              </a:rPr>
              <a:t>Việc</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đánh</a:t>
            </a:r>
            <a:r>
              <a:rPr lang="en-US" sz="2200" dirty="0" smtClean="0">
                <a:latin typeface="Times New Roman" pitchFamily="18" charset="0"/>
                <a:cs typeface="Times New Roman" pitchFamily="18" charset="0"/>
              </a:rPr>
              <a:t> </a:t>
            </a:r>
            <a:r>
              <a:rPr lang="en-US" sz="2200" dirty="0" err="1">
                <a:latin typeface="Times New Roman" pitchFamily="18" charset="0"/>
                <a:cs typeface="Times New Roman" pitchFamily="18" charset="0"/>
              </a:rPr>
              <a:t>giá</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ảnh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hưởng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của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các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thông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số</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mô</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hình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đến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kết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quả</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tính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toán</a:t>
            </a:r>
            <a:r>
              <a:rPr lang="en-US" sz="2200" dirty="0">
                <a:latin typeface="Times New Roman" pitchFamily="18" charset="0"/>
                <a:cs typeface="Times New Roman" pitchFamily="18" charset="0"/>
              </a:rPr>
              <a:t> </a:t>
            </a:r>
            <a:r>
              <a:rPr lang="en-US" sz="2200" dirty="0" err="1" smtClean="0">
                <a:latin typeface="Times New Roman" pitchFamily="18" charset="0"/>
                <a:cs typeface="Times New Roman" pitchFamily="18" charset="0"/>
              </a:rPr>
              <a:t>vẫn</a:t>
            </a:r>
            <a:r>
              <a:rPr lang="en-US" sz="2200" dirty="0" smtClean="0">
                <a:latin typeface="Times New Roman" pitchFamily="18" charset="0"/>
                <a:cs typeface="Times New Roman" pitchFamily="18" charset="0"/>
              </a:rPr>
              <a:t> </a:t>
            </a:r>
            <a:r>
              <a:rPr lang="en-US" sz="2200" dirty="0" err="1">
                <a:latin typeface="Times New Roman" pitchFamily="18" charset="0"/>
                <a:cs typeface="Times New Roman" pitchFamily="18" charset="0"/>
              </a:rPr>
              <a:t>chưa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đầy</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đủ</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tất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cả</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các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thông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số</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Kiến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nghị</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cơ</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quan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quản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lý</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cần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có</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các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đề</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tài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nghiên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cứu</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đầy</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đủ</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hơn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để</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tính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toán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chính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xác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hơn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về</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các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yếu</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tố</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chống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xói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lở</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và</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giúp</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bồi</a:t>
            </a:r>
            <a:r>
              <a:rPr lang="en-US" sz="2200" dirty="0">
                <a:latin typeface="Times New Roman" pitchFamily="18" charset="0"/>
                <a:cs typeface="Times New Roman" pitchFamily="18" charset="0"/>
              </a:rPr>
              <a:t> </a:t>
            </a:r>
            <a:r>
              <a:rPr lang="en-US" sz="2200" dirty="0" err="1" smtClean="0">
                <a:latin typeface="Times New Roman" pitchFamily="18" charset="0"/>
                <a:cs typeface="Times New Roman" pitchFamily="18" charset="0"/>
              </a:rPr>
              <a:t>tụ</a:t>
            </a: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cho</a:t>
            </a:r>
            <a:r>
              <a:rPr lang="en-US" sz="2200" dirty="0" smtClean="0">
                <a:latin typeface="Times New Roman" pitchFamily="18" charset="0"/>
                <a:cs typeface="Times New Roman" pitchFamily="18" charset="0"/>
              </a:rPr>
              <a:t> </a:t>
            </a:r>
            <a:r>
              <a:rPr lang="en-US" sz="2200" dirty="0" err="1">
                <a:latin typeface="Times New Roman" pitchFamily="18" charset="0"/>
                <a:cs typeface="Times New Roman" pitchFamily="18" charset="0"/>
              </a:rPr>
              <a:t>khu</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vực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nghiên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cứu</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để</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đưa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ra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được</a:t>
            </a:r>
            <a:r>
              <a:rPr lang="en-US" sz="2200" dirty="0">
                <a:latin typeface="Times New Roman" pitchFamily="18" charset="0"/>
                <a:cs typeface="Times New Roman" pitchFamily="18" charset="0"/>
              </a:rPr>
              <a:t> </a:t>
            </a:r>
            <a:r>
              <a:rPr lang="en-US" sz="2200" dirty="0" err="1" smtClean="0">
                <a:latin typeface="Times New Roman" pitchFamily="18" charset="0"/>
                <a:cs typeface="Times New Roman" pitchFamily="18" charset="0"/>
              </a:rPr>
              <a:t>các</a:t>
            </a:r>
            <a:r>
              <a:rPr lang="en-US" sz="2200" dirty="0" smtClean="0">
                <a:latin typeface="Times New Roman" pitchFamily="18" charset="0"/>
                <a:cs typeface="Times New Roman" pitchFamily="18" charset="0"/>
              </a:rPr>
              <a:t> </a:t>
            </a:r>
            <a:r>
              <a:rPr lang="en-US" sz="2200" dirty="0" err="1">
                <a:latin typeface="Times New Roman" pitchFamily="18" charset="0"/>
                <a:cs typeface="Times New Roman" pitchFamily="18" charset="0"/>
              </a:rPr>
              <a:t>giải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pháp</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nhằm</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khắc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phục</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hạn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chế</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rủi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ro</a:t>
            </a:r>
            <a:r>
              <a:rPr lang="en-US" sz="2200" dirty="0">
                <a:latin typeface="Times New Roman" pitchFamily="18" charset="0"/>
                <a:cs typeface="Times New Roman" pitchFamily="18" charset="0"/>
              </a:rPr>
              <a:t> do </a:t>
            </a:r>
            <a:r>
              <a:rPr lang="en-US" sz="2200" dirty="0" err="1">
                <a:latin typeface="Times New Roman" pitchFamily="18" charset="0"/>
                <a:cs typeface="Times New Roman" pitchFamily="18" charset="0"/>
              </a:rPr>
              <a:t>biến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đổi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đường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bờ</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tại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khu</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vực</a:t>
            </a:r>
            <a:r>
              <a:rPr lang="en-US" sz="2200" dirty="0" smtClean="0">
                <a:latin typeface="Times New Roman" pitchFamily="18" charset="0"/>
                <a:cs typeface="Times New Roman" pitchFamily="18" charset="0"/>
              </a:rPr>
              <a:t>.</a:t>
            </a:r>
            <a:endParaRPr lang="en-US" sz="22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t>5/18/2018</a:t>
            </a:r>
            <a:endParaRPr lang="en-US"/>
          </a:p>
        </p:txBody>
      </p:sp>
      <p:sp>
        <p:nvSpPr>
          <p:cNvPr id="5" name="Footer Placeholder 4"/>
          <p:cNvSpPr>
            <a:spLocks noGrp="1"/>
          </p:cNvSpPr>
          <p:nvPr>
            <p:ph type="ftr" sz="quarter" idx="11"/>
          </p:nvPr>
        </p:nvSpPr>
        <p:spPr>
          <a:xfrm>
            <a:off x="3203848" y="4797846"/>
            <a:ext cx="3945786" cy="273844"/>
          </a:xfrm>
        </p:spPr>
        <p:txBody>
          <a:body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latin typeface="Times New Roman" panose="02020603050405020304" pitchFamily="18" charset="0"/>
                <a:cs typeface="Times New Roman" panose="02020603050405020304" pitchFamily="18" charset="0"/>
              </a:rPr>
              <a:t>40</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60801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0"/>
            <a:ext cx="8820472" cy="884466"/>
          </a:xfrm>
        </p:spPr>
        <p:txBody>
          <a:bodyPr>
            <a:normAutofit/>
          </a:bodyPr>
          <a:lstStyle/>
          <a:p>
            <a:r>
              <a:rPr lang="en-US" sz="3200" b="1" dirty="0">
                <a:latin typeface="Times New Roman" pitchFamily="18" charset="0"/>
                <a:cs typeface="Times New Roman" pitchFamily="18" charset="0"/>
              </a:rPr>
              <a:t>TÀI LIỆU THAM KHẢO</a:t>
            </a:r>
          </a:p>
        </p:txBody>
      </p:sp>
      <p:sp>
        <p:nvSpPr>
          <p:cNvPr id="5" name="Date Placeholder 4"/>
          <p:cNvSpPr>
            <a:spLocks noGrp="1"/>
          </p:cNvSpPr>
          <p:nvPr>
            <p:ph type="dt" sz="half" idx="2"/>
          </p:nvPr>
        </p:nvSpPr>
        <p:spPr/>
        <p:txBody>
          <a:bodyPr/>
          <a:lstStyle/>
          <a:p>
            <a:r>
              <a:rPr lang="en-US" smtClean="0"/>
              <a:t>5/18/2018</a:t>
            </a:r>
            <a:endParaRPr lang="en-US" dirty="0"/>
          </a:p>
        </p:txBody>
      </p:sp>
      <p:sp>
        <p:nvSpPr>
          <p:cNvPr id="6" name="Footer Placeholder 5"/>
          <p:cNvSpPr>
            <a:spLocks noGrp="1"/>
          </p:cNvSpPr>
          <p:nvPr>
            <p:ph type="ftr" sz="quarter" idx="3"/>
          </p:nvPr>
        </p:nvSpPr>
        <p:spPr/>
        <p:txBody>
          <a:bodyPr/>
          <a:lstStyle/>
          <a:p>
            <a:r>
              <a:rPr lang="en-US" smtClean="0"/>
              <a:t>Báo cáo tổng kết nghiên cứu khoa học sinh viên</a:t>
            </a:r>
            <a:endParaRPr lang="en-US" dirty="0"/>
          </a:p>
        </p:txBody>
      </p:sp>
      <p:sp>
        <p:nvSpPr>
          <p:cNvPr id="7" name="Slide Number Placeholder 6"/>
          <p:cNvSpPr>
            <a:spLocks noGrp="1"/>
          </p:cNvSpPr>
          <p:nvPr>
            <p:ph type="sldNum" sz="quarter" idx="4"/>
          </p:nvPr>
        </p:nvSpPr>
        <p:spPr/>
        <p:txBody>
          <a:bodyPr/>
          <a:lstStyle/>
          <a:p>
            <a:fld id="{0F31DC1F-5561-484E-AB46-68C682854F61}" type="slidenum">
              <a:rPr lang="en-US" smtClean="0">
                <a:latin typeface="Times New Roman" panose="02020603050405020304" pitchFamily="18" charset="0"/>
                <a:cs typeface="Times New Roman" panose="02020603050405020304" pitchFamily="18" charset="0"/>
              </a:rPr>
              <a:t>41</a:t>
            </a:fld>
            <a:endParaRPr lang="en-US"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08457" y="838604"/>
            <a:ext cx="8820472" cy="4025717"/>
          </a:xfrm>
          <a:prstGeom prst="rect">
            <a:avLst/>
          </a:prstGeom>
          <a:noFill/>
        </p:spPr>
        <p:txBody>
          <a:bodyPr wrap="square" rtlCol="0">
            <a:spAutoFit/>
          </a:bodyPr>
          <a:lstStyle/>
          <a:p>
            <a:pPr>
              <a:lnSpc>
                <a:spcPct val="120000"/>
              </a:lnSpc>
            </a:pPr>
            <a:r>
              <a:rPr lang="vi-VN" dirty="0">
                <a:latin typeface="Times New Roman" panose="02020603050405020304" pitchFamily="18" charset="0"/>
                <a:cs typeface="Times New Roman" panose="02020603050405020304" pitchFamily="18" charset="0"/>
              </a:rPr>
              <a:t>[1] BÀI THUYẾT MINH VỀ TỈNH QUẢNG NAM. (2015). Được truy lục từ</a:t>
            </a:r>
          </a:p>
          <a:p>
            <a:pPr>
              <a:lnSpc>
                <a:spcPct val="120000"/>
              </a:lnSpc>
            </a:pPr>
            <a:r>
              <a:rPr lang="vi-VN" dirty="0">
                <a:latin typeface="Times New Roman" panose="02020603050405020304" pitchFamily="18" charset="0"/>
                <a:cs typeface="Times New Roman" panose="02020603050405020304" pitchFamily="18" charset="0"/>
              </a:rPr>
              <a:t> https://www.facebook.com/hochuongdandulichodanang/posts/973377306088192</a:t>
            </a:r>
          </a:p>
          <a:p>
            <a:pPr>
              <a:lnSpc>
                <a:spcPct val="120000"/>
              </a:lnSpc>
            </a:pPr>
            <a:r>
              <a:rPr lang="vi-VN" dirty="0">
                <a:latin typeface="Times New Roman" panose="02020603050405020304" pitchFamily="18" charset="0"/>
                <a:cs typeface="Times New Roman" panose="02020603050405020304" pitchFamily="18" charset="0"/>
              </a:rPr>
              <a:t>[2] DHI - MIKE 21, User Guide, DHI Software 2014. (2014).</a:t>
            </a:r>
          </a:p>
          <a:p>
            <a:pPr>
              <a:lnSpc>
                <a:spcPct val="120000"/>
              </a:lnSpc>
            </a:pPr>
            <a:r>
              <a:rPr lang="vi-VN" dirty="0">
                <a:latin typeface="Times New Roman" panose="02020603050405020304" pitchFamily="18" charset="0"/>
                <a:cs typeface="Times New Roman" panose="02020603050405020304" pitchFamily="18" charset="0"/>
              </a:rPr>
              <a:t>[3] Địa lý tự nhiên Hội An - Phần Khí Hậu. (2015). Được truy lục từ</a:t>
            </a:r>
          </a:p>
          <a:p>
            <a:pPr>
              <a:lnSpc>
                <a:spcPct val="120000"/>
              </a:lnSpc>
            </a:pPr>
            <a:r>
              <a:rPr lang="vi-VN" dirty="0">
                <a:latin typeface="Times New Roman" panose="02020603050405020304" pitchFamily="18" charset="0"/>
                <a:cs typeface="Times New Roman" panose="02020603050405020304" pitchFamily="18" charset="0"/>
              </a:rPr>
              <a:t>http://hoian.gov.vn/CMSPages/BaiViet/Default.aspx?IDBaiViet=12524</a:t>
            </a:r>
          </a:p>
          <a:p>
            <a:pPr>
              <a:lnSpc>
                <a:spcPct val="120000"/>
              </a:lnSpc>
            </a:pPr>
            <a:r>
              <a:rPr lang="vi-VN" dirty="0">
                <a:latin typeface="Times New Roman" panose="02020603050405020304" pitchFamily="18" charset="0"/>
                <a:cs typeface="Times New Roman" panose="02020603050405020304" pitchFamily="18" charset="0"/>
              </a:rPr>
              <a:t>[4] Google Earth. (2018). Được truy lục từ</a:t>
            </a:r>
          </a:p>
          <a:p>
            <a:pPr>
              <a:lnSpc>
                <a:spcPct val="120000"/>
              </a:lnSpc>
            </a:pPr>
            <a:r>
              <a:rPr lang="vi-VN" dirty="0">
                <a:latin typeface="Times New Roman" panose="02020603050405020304" pitchFamily="18" charset="0"/>
                <a:cs typeface="Times New Roman" panose="02020603050405020304" pitchFamily="18" charset="0"/>
              </a:rPr>
              <a:t>https://earth.google.com/web/@15.89882862,108.47778256,-8.1088952a,60444.83541143d,35y,-0h,0t,0r.</a:t>
            </a:r>
          </a:p>
          <a:p>
            <a:pPr>
              <a:lnSpc>
                <a:spcPct val="120000"/>
              </a:lnSpc>
            </a:pPr>
            <a:r>
              <a:rPr lang="vi-VN" dirty="0">
                <a:latin typeface="Times New Roman" panose="02020603050405020304" pitchFamily="18" charset="0"/>
                <a:cs typeface="Times New Roman" panose="02020603050405020304" pitchFamily="18" charset="0"/>
              </a:rPr>
              <a:t>[5] Kiều Xuân Tuyến. (2015). Nghiên cứu đánh giá biến động cực trị các yếu tố khí tượng thủy văn biển, tác động của chúng tới môi trường, phát triển kinh tế xã hội và đề xuất giải pháp phòng tránh cho các đảo đông dân cư thuộc vùng biển Miền Trung. </a:t>
            </a:r>
          </a:p>
          <a:p>
            <a:endParaRPr lang="vi-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75707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5/18/2018</a:t>
            </a:r>
            <a:endParaRPr lang="en-US" dirty="0"/>
          </a:p>
        </p:txBody>
      </p:sp>
      <p:sp>
        <p:nvSpPr>
          <p:cNvPr id="3" name="Footer Placeholder 2"/>
          <p:cNvSpPr>
            <a:spLocks noGrp="1"/>
          </p:cNvSpPr>
          <p:nvPr>
            <p:ph type="ftr" sz="quarter" idx="3"/>
          </p:nvPr>
        </p:nvSpPr>
        <p:spPr/>
        <p:txBody>
          <a:bodyPr/>
          <a:lstStyle/>
          <a:p>
            <a:r>
              <a:rPr lang="en-US" smtClean="0"/>
              <a:t>Báo cáo tổng kết nghiên cứu khoa học sinh viên</a:t>
            </a:r>
            <a:endParaRPr lang="en-US" dirty="0"/>
          </a:p>
        </p:txBody>
      </p:sp>
      <p:sp>
        <p:nvSpPr>
          <p:cNvPr id="4" name="Slide Number Placeholder 3"/>
          <p:cNvSpPr>
            <a:spLocks noGrp="1"/>
          </p:cNvSpPr>
          <p:nvPr>
            <p:ph type="sldNum" sz="quarter" idx="4"/>
          </p:nvPr>
        </p:nvSpPr>
        <p:spPr/>
        <p:txBody>
          <a:bodyPr/>
          <a:lstStyle/>
          <a:p>
            <a:fld id="{0F31DC1F-5561-484E-AB46-68C682854F61}" type="slidenum">
              <a:rPr lang="en-US" smtClean="0"/>
              <a:t>42</a:t>
            </a:fld>
            <a:endParaRPr lang="en-US" dirty="0"/>
          </a:p>
        </p:txBody>
      </p:sp>
      <p:sp>
        <p:nvSpPr>
          <p:cNvPr id="5" name="Rectangle 4"/>
          <p:cNvSpPr/>
          <p:nvPr/>
        </p:nvSpPr>
        <p:spPr>
          <a:xfrm>
            <a:off x="56303" y="627534"/>
            <a:ext cx="8856984" cy="4052135"/>
          </a:xfrm>
          <a:prstGeom prst="rect">
            <a:avLst/>
          </a:prstGeom>
        </p:spPr>
        <p:txBody>
          <a:bodyPr wrap="square">
            <a:spAutoFit/>
          </a:bodyPr>
          <a:lstStyle/>
          <a:p>
            <a:pPr>
              <a:lnSpc>
                <a:spcPct val="120000"/>
              </a:lnSpc>
            </a:pPr>
            <a:r>
              <a:rPr lang="vi-VN" dirty="0">
                <a:latin typeface="Times New Roman" panose="02020603050405020304" pitchFamily="18" charset="0"/>
                <a:cs typeface="Times New Roman" panose="02020603050405020304" pitchFamily="18" charset="0"/>
              </a:rPr>
              <a:t>[6] Lê Đình Mầu. (2016). Nghiên cứu cơ sở khoa học cho việc bảo vệ bờ biển, cửa sông phục vụ cho việc quản lý, phát triển bền vững vùng ven biển tỉnh Quảng Nam. </a:t>
            </a:r>
          </a:p>
          <a:p>
            <a:pPr>
              <a:lnSpc>
                <a:spcPct val="120000"/>
              </a:lnSpc>
            </a:pPr>
            <a:r>
              <a:rPr lang="vi-VN" dirty="0">
                <a:latin typeface="Times New Roman" panose="02020603050405020304" pitchFamily="18" charset="0"/>
                <a:cs typeface="Times New Roman" panose="02020603050405020304" pitchFamily="18" charset="0"/>
              </a:rPr>
              <a:t>[7] PGS.TS. Nguyễn Trung Việt, GS.TS. Hitoshi Tanaka. (2018). Hiện trạng xói lở nghiêm trọng bờ biển Cửa Đại, Hội An. </a:t>
            </a:r>
          </a:p>
          <a:p>
            <a:pPr>
              <a:lnSpc>
                <a:spcPct val="120000"/>
              </a:lnSpc>
            </a:pPr>
            <a:r>
              <a:rPr lang="vi-VN" dirty="0">
                <a:latin typeface="Times New Roman" panose="02020603050405020304" pitchFamily="18" charset="0"/>
                <a:cs typeface="Times New Roman" panose="02020603050405020304" pitchFamily="18" charset="0"/>
              </a:rPr>
              <a:t>[8] Phạm Huy Tiến, Trần Đức Thạnh, Bùi Hồng Long, Nguyễn Văn Cư. (2002). Các kết quả nghiên cứu xói lở và bồi tụ vùng cửa sông ven biển Việt Nam. Khoa học và Công nghệ biển. </a:t>
            </a:r>
          </a:p>
          <a:p>
            <a:pPr>
              <a:lnSpc>
                <a:spcPct val="120000"/>
              </a:lnSpc>
            </a:pPr>
            <a:r>
              <a:rPr lang="vi-VN" dirty="0">
                <a:latin typeface="Times New Roman" panose="02020603050405020304" pitchFamily="18" charset="0"/>
                <a:cs typeface="Times New Roman" panose="02020603050405020304" pitchFamily="18" charset="0"/>
              </a:rPr>
              <a:t>[9] Quảng Nam: Biến tiềm năng thành hiệu quả kinh tế. (2018). Được truy lục từ</a:t>
            </a:r>
          </a:p>
          <a:p>
            <a:pPr>
              <a:lnSpc>
                <a:spcPct val="120000"/>
              </a:lnSpc>
            </a:pPr>
            <a:r>
              <a:rPr lang="vi-VN" dirty="0">
                <a:latin typeface="Times New Roman" panose="02020603050405020304" pitchFamily="18" charset="0"/>
                <a:cs typeface="Times New Roman" panose="02020603050405020304" pitchFamily="18" charset="0"/>
              </a:rPr>
              <a:t>http://www.vccinews.vn/news/18224/quang-nam-bien-tiem-nang-thanh-hieu-qua-kinh-te.html</a:t>
            </a:r>
          </a:p>
          <a:p>
            <a:pPr>
              <a:lnSpc>
                <a:spcPct val="120000"/>
              </a:lnSpc>
            </a:pPr>
            <a:r>
              <a:rPr lang="vi-VN" dirty="0">
                <a:latin typeface="Times New Roman" panose="02020603050405020304" pitchFamily="18" charset="0"/>
                <a:cs typeface="Times New Roman" panose="02020603050405020304" pitchFamily="18" charset="0"/>
              </a:rPr>
              <a:t>[10] R.K.Klige. (1982). Sự thay dổi mực nước đại dương trong lịch sử trái đất, hay Dao động mực nước biển và đại dương sau 15.000 năm. Moskva.</a:t>
            </a:r>
          </a:p>
          <a:p>
            <a:pPr>
              <a:lnSpc>
                <a:spcPct val="120000"/>
              </a:lnSpc>
            </a:pPr>
            <a:r>
              <a:rPr lang="vi-VN" dirty="0">
                <a:latin typeface="Times New Roman" panose="02020603050405020304" pitchFamily="18" charset="0"/>
                <a:cs typeface="Times New Roman" panose="02020603050405020304" pitchFamily="18" charset="0"/>
              </a:rPr>
              <a:t>[11] Tiềm năng Kinh tế biển Quảng Nam. (2012). Được truy lục từ</a:t>
            </a:r>
          </a:p>
          <a:p>
            <a:pPr>
              <a:lnSpc>
                <a:spcPct val="120000"/>
              </a:lnSpc>
            </a:pPr>
            <a:r>
              <a:rPr lang="vi-VN" dirty="0">
                <a:latin typeface="Times New Roman" panose="02020603050405020304" pitchFamily="18" charset="0"/>
                <a:cs typeface="Times New Roman" panose="02020603050405020304" pitchFamily="18" charset="0"/>
              </a:rPr>
              <a:t> http://www.bientoancanh.vn/Tiem-nang-kinh-te-bien-Quang-Nam-_C13_D2869.htm</a:t>
            </a:r>
          </a:p>
        </p:txBody>
      </p:sp>
      <p:sp>
        <p:nvSpPr>
          <p:cNvPr id="6" name="Title 1"/>
          <p:cNvSpPr txBox="1">
            <a:spLocks/>
          </p:cNvSpPr>
          <p:nvPr/>
        </p:nvSpPr>
        <p:spPr>
          <a:xfrm>
            <a:off x="30712" y="71210"/>
            <a:ext cx="8820472" cy="884466"/>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inion Pro" panose="02040503050201020203" pitchFamily="18" charset="0"/>
                <a:ea typeface="+mj-ea"/>
                <a:cs typeface="+mj-cs"/>
              </a:defRPr>
            </a:lvl1pPr>
          </a:lstStyle>
          <a:p>
            <a:r>
              <a:rPr lang="en-US" sz="3200" b="1" smtClean="0">
                <a:latin typeface="Times New Roman" pitchFamily="18" charset="0"/>
                <a:cs typeface="Times New Roman" pitchFamily="18" charset="0"/>
              </a:rPr>
              <a:t>TÀI LIỆU THAM KHẢO</a:t>
            </a:r>
            <a:endParaRPr lang="en-US" sz="3200" b="1" dirty="0">
              <a:latin typeface="Times New Roman" pitchFamily="18" charset="0"/>
              <a:cs typeface="Times New Roman" pitchFamily="18" charset="0"/>
            </a:endParaRPr>
          </a:p>
        </p:txBody>
      </p:sp>
    </p:spTree>
    <p:extLst>
      <p:ext uri="{BB962C8B-B14F-4D97-AF65-F5344CB8AC3E}">
        <p14:creationId xmlns:p14="http://schemas.microsoft.com/office/powerpoint/2010/main" val="119472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9747" y="3119534"/>
            <a:ext cx="4101089" cy="400110"/>
          </a:xfrm>
          <a:prstGeom prst="rect">
            <a:avLst/>
          </a:prstGeom>
        </p:spPr>
        <p:txBody>
          <a:bodyPr wrap="square">
            <a:spAutoFit/>
          </a:bodyPr>
          <a:lstStyle/>
          <a:p>
            <a:pPr algn="ctr"/>
            <a:r>
              <a:rPr lang="en-US" sz="2000" i="1" dirty="0" err="1" smtClean="0">
                <a:latin typeface="Times New Roman" panose="02020603050405020304" pitchFamily="18" charset="0"/>
                <a:cs typeface="Times New Roman" panose="02020603050405020304" pitchFamily="18" charset="0"/>
              </a:rPr>
              <a:t>Ngập</a:t>
            </a:r>
            <a:r>
              <a:rPr lang="en-US" sz="2000" i="1" dirty="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lụt</a:t>
            </a:r>
            <a:r>
              <a:rPr lang="en-US" sz="2000" i="1" dirty="0">
                <a:latin typeface="Times New Roman" panose="02020603050405020304" pitchFamily="18" charset="0"/>
                <a:cs typeface="Times New Roman" panose="02020603050405020304" pitchFamily="18" charset="0"/>
              </a:rPr>
              <a:t> ở </a:t>
            </a:r>
            <a:r>
              <a:rPr lang="en-US" sz="2000" i="1" dirty="0" err="1" smtClean="0">
                <a:latin typeface="Times New Roman" panose="02020603050405020304" pitchFamily="18" charset="0"/>
                <a:cs typeface="Times New Roman" panose="02020603050405020304" pitchFamily="18" charset="0"/>
              </a:rPr>
              <a:t>vùng</a:t>
            </a:r>
            <a:r>
              <a:rPr lang="en-US" sz="2000" i="1" dirty="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phố</a:t>
            </a:r>
            <a:r>
              <a:rPr lang="en-US" sz="2000" i="1"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cổ</a:t>
            </a:r>
            <a:r>
              <a:rPr lang="en-US" sz="2000" i="1" dirty="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Hội</a:t>
            </a:r>
            <a:r>
              <a:rPr lang="en-US" sz="2000" i="1" dirty="0" smtClean="0">
                <a:latin typeface="Times New Roman" panose="02020603050405020304" pitchFamily="18" charset="0"/>
                <a:cs typeface="Times New Roman" panose="02020603050405020304" pitchFamily="18" charset="0"/>
              </a:rPr>
              <a:t> An</a:t>
            </a:r>
            <a:endParaRPr lang="en-US" sz="2000" i="1" dirty="0">
              <a:latin typeface="Times New Roman" panose="02020603050405020304" pitchFamily="18" charset="0"/>
              <a:cs typeface="Times New Roman" panose="02020603050405020304" pitchFamily="18" charset="0"/>
            </a:endParaRPr>
          </a:p>
        </p:txBody>
      </p:sp>
      <p:sp>
        <p:nvSpPr>
          <p:cNvPr id="5" name="Date Placeholder 4"/>
          <p:cNvSpPr>
            <a:spLocks noGrp="1"/>
          </p:cNvSpPr>
          <p:nvPr>
            <p:ph type="dt" sz="half" idx="2"/>
          </p:nvPr>
        </p:nvSpPr>
        <p:spPr/>
        <p:txBody>
          <a:bodyPr/>
          <a:lstStyle/>
          <a:p>
            <a:r>
              <a:rPr lang="en-US" smtClean="0"/>
              <a:t>5/18/2018</a:t>
            </a:r>
            <a:endParaRPr lang="en-US" dirty="0"/>
          </a:p>
        </p:txBody>
      </p:sp>
      <p:sp>
        <p:nvSpPr>
          <p:cNvPr id="6" name="Footer Placeholder 5"/>
          <p:cNvSpPr>
            <a:spLocks noGrp="1"/>
          </p:cNvSpPr>
          <p:nvPr>
            <p:ph type="ftr" sz="quarter" idx="3"/>
          </p:nvPr>
        </p:nvSpPr>
        <p:spPr/>
        <p:txBody>
          <a:bodyPr/>
          <a:lstStyle/>
          <a:p>
            <a:r>
              <a:rPr lang="en-US" smtClean="0"/>
              <a:t>Báo cáo tổng kết nghiên cứu khoa học sinh viên</a:t>
            </a:r>
            <a:endParaRPr lang="en-US" dirty="0"/>
          </a:p>
        </p:txBody>
      </p:sp>
      <p:sp>
        <p:nvSpPr>
          <p:cNvPr id="7" name="Slide Number Placeholder 6"/>
          <p:cNvSpPr>
            <a:spLocks noGrp="1"/>
          </p:cNvSpPr>
          <p:nvPr>
            <p:ph type="sldNum" sz="quarter" idx="4"/>
          </p:nvPr>
        </p:nvSpPr>
        <p:spPr/>
        <p:txBody>
          <a:bodyPr/>
          <a:lstStyle/>
          <a:p>
            <a:fld id="{0F31DC1F-5561-484E-AB46-68C682854F61}" type="slidenum">
              <a:rPr lang="en-US" smtClean="0"/>
              <a:t>5</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9" y="52484"/>
            <a:ext cx="4381500" cy="306705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320" y="52484"/>
            <a:ext cx="4230399" cy="3067050"/>
          </a:xfrm>
          <a:prstGeom prst="rect">
            <a:avLst/>
          </a:prstGeom>
        </p:spPr>
      </p:pic>
      <p:pic>
        <p:nvPicPr>
          <p:cNvPr id="3" name="Picture 2"/>
          <p:cNvPicPr>
            <a:picLocks noChangeAspect="1"/>
          </p:cNvPicPr>
          <p:nvPr/>
        </p:nvPicPr>
        <p:blipFill>
          <a:blip r:embed="rId4"/>
          <a:stretch>
            <a:fillRect/>
          </a:stretch>
        </p:blipFill>
        <p:spPr>
          <a:xfrm>
            <a:off x="0" y="3319589"/>
            <a:ext cx="8839966" cy="1603387"/>
          </a:xfrm>
          <a:prstGeom prst="rect">
            <a:avLst/>
          </a:prstGeom>
        </p:spPr>
      </p:pic>
    </p:spTree>
    <p:extLst>
      <p:ext uri="{BB962C8B-B14F-4D97-AF65-F5344CB8AC3E}">
        <p14:creationId xmlns:p14="http://schemas.microsoft.com/office/powerpoint/2010/main" val="327556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3737711-FB78-420C-B8F7-DDE441AA9891}"/>
              </a:ext>
            </a:extLst>
          </p:cNvPr>
          <p:cNvSpPr>
            <a:spLocks noGrp="1"/>
          </p:cNvSpPr>
          <p:nvPr>
            <p:ph type="title"/>
          </p:nvPr>
        </p:nvSpPr>
        <p:spPr>
          <a:xfrm>
            <a:off x="323528" y="0"/>
            <a:ext cx="8820472" cy="884466"/>
          </a:xfrm>
        </p:spPr>
        <p:txBody>
          <a:bodyPr>
            <a:normAutofit/>
          </a:bodyPr>
          <a:lstStyle/>
          <a:p>
            <a:r>
              <a:rPr lang="en-US" sz="3200" b="1" dirty="0" smtClean="0">
                <a:latin typeface="Times New Roman" panose="02020603050405020304" pitchFamily="18" charset="0"/>
                <a:cs typeface="Times New Roman" panose="02020603050405020304" pitchFamily="18" charset="0"/>
              </a:rPr>
              <a:t>1.ĐẶT VẤN ĐỀ</a:t>
            </a:r>
            <a:endParaRPr lang="en-US" sz="3200"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5E320D39-5C53-4ABF-A921-B67409C65BD3}"/>
              </a:ext>
            </a:extLst>
          </p:cNvPr>
          <p:cNvSpPr>
            <a:spLocks noGrp="1"/>
          </p:cNvSpPr>
          <p:nvPr>
            <p:ph idx="1"/>
          </p:nvPr>
        </p:nvSpPr>
        <p:spPr>
          <a:xfrm>
            <a:off x="107894" y="1065736"/>
            <a:ext cx="4176464" cy="460648"/>
          </a:xfrm>
        </p:spPr>
        <p:txBody>
          <a:bodyPr>
            <a:noAutofit/>
          </a:bodyPr>
          <a:lstStyle/>
          <a:p>
            <a:r>
              <a:rPr lang="en-US" sz="1800" b="1" i="1" smtClean="0">
                <a:latin typeface="Times New Roman" panose="02020603050405020304" pitchFamily="18" charset="0"/>
                <a:cs typeface="Times New Roman" panose="02020603050405020304" pitchFamily="18" charset="0"/>
              </a:rPr>
              <a:t>Tổng quan khu vực nghiên cứu </a:t>
            </a:r>
          </a:p>
          <a:p>
            <a:r>
              <a:rPr lang="en-US" sz="1800" b="1" i="1" dirty="0">
                <a:latin typeface="Times New Roman" panose="02020603050405020304" pitchFamily="18" charset="0"/>
                <a:cs typeface="Times New Roman" panose="02020603050405020304" pitchFamily="18" charset="0"/>
              </a:rPr>
              <a:t>	</a:t>
            </a:r>
            <a:endParaRPr lang="en-US" sz="1800" i="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 xmlns:a16="http://schemas.microsoft.com/office/drawing/2014/main" id="{F95E9492-3DC5-470E-87B5-A67573869B6E}"/>
              </a:ext>
            </a:extLst>
          </p:cNvPr>
          <p:cNvSpPr>
            <a:spLocks noGrp="1"/>
          </p:cNvSpPr>
          <p:nvPr>
            <p:ph idx="10"/>
          </p:nvPr>
        </p:nvSpPr>
        <p:spPr>
          <a:xfrm>
            <a:off x="-180528" y="1497150"/>
            <a:ext cx="4320480" cy="3646350"/>
          </a:xfrm>
        </p:spPr>
        <p:txBody>
          <a:bodyPr>
            <a:normAutofit/>
          </a:bodyPr>
          <a:lstStyle/>
          <a:p>
            <a:pPr marL="342900" indent="-342900" algn="just">
              <a:buFontTx/>
              <a:buChar char="-"/>
            </a:pPr>
            <a:r>
              <a:rPr lang="vi-VN" sz="2000" dirty="0" smtClean="0">
                <a:latin typeface="+mj-lt"/>
                <a:cs typeface="Times New Roman" panose="02020603050405020304" pitchFamily="18" charset="0"/>
              </a:rPr>
              <a:t>Khu </a:t>
            </a:r>
            <a:r>
              <a:rPr lang="vi-VN" sz="2000" dirty="0">
                <a:latin typeface="+mj-lt"/>
                <a:cs typeface="Times New Roman" panose="02020603050405020304" pitchFamily="18" charset="0"/>
              </a:rPr>
              <a:t>vực Cửa </a:t>
            </a:r>
            <a:r>
              <a:rPr lang="vi-VN" sz="2000" dirty="0" smtClean="0">
                <a:latin typeface="+mj-lt"/>
                <a:cs typeface="Times New Roman" panose="02020603050405020304" pitchFamily="18" charset="0"/>
              </a:rPr>
              <a:t>Đại</a:t>
            </a:r>
            <a:r>
              <a:rPr lang="en-US" sz="2000" dirty="0" smtClean="0">
                <a:latin typeface="+mj-lt"/>
                <a:cs typeface="Times New Roman" panose="02020603050405020304" pitchFamily="18" charset="0"/>
              </a:rPr>
              <a:t> </a:t>
            </a:r>
            <a:r>
              <a:rPr lang="vi-VN" sz="2000" dirty="0" smtClean="0">
                <a:latin typeface="+mj-lt"/>
                <a:cs typeface="Times New Roman" panose="02020603050405020304" pitchFamily="18" charset="0"/>
              </a:rPr>
              <a:t>có </a:t>
            </a:r>
            <a:r>
              <a:rPr lang="vi-VN" sz="2000" dirty="0">
                <a:latin typeface="+mj-lt"/>
                <a:cs typeface="Times New Roman" panose="02020603050405020304" pitchFamily="18" charset="0"/>
              </a:rPr>
              <a:t>tọa độ </a:t>
            </a:r>
            <a:r>
              <a:rPr lang="vi-VN" sz="2000" dirty="0" smtClean="0">
                <a:latin typeface="+mj-lt"/>
                <a:cs typeface="Times New Roman" panose="02020603050405020304" pitchFamily="18" charset="0"/>
              </a:rPr>
              <a:t>địa</a:t>
            </a:r>
            <a:r>
              <a:rPr lang="en-US" sz="2000" dirty="0" smtClean="0">
                <a:latin typeface="+mj-lt"/>
                <a:cs typeface="Times New Roman" panose="02020603050405020304" pitchFamily="18" charset="0"/>
              </a:rPr>
              <a:t> </a:t>
            </a:r>
            <a:r>
              <a:rPr lang="vi-VN" sz="2000" dirty="0" smtClean="0">
                <a:latin typeface="+mj-lt"/>
                <a:cs typeface="Times New Roman" panose="02020603050405020304" pitchFamily="18" charset="0"/>
              </a:rPr>
              <a:t>lý </a:t>
            </a:r>
            <a:r>
              <a:rPr lang="en-US" sz="2000" dirty="0" smtClean="0">
                <a:latin typeface="+mj-lt"/>
                <a:cs typeface="Times New Roman" panose="02020603050405020304" pitchFamily="18" charset="0"/>
              </a:rPr>
              <a:t> </a:t>
            </a:r>
            <a:r>
              <a:rPr lang="vi-VN" sz="2000" dirty="0" smtClean="0">
                <a:latin typeface="+mj-lt"/>
                <a:cs typeface="Times New Roman" panose="02020603050405020304" pitchFamily="18" charset="0"/>
              </a:rPr>
              <a:t>khoảng </a:t>
            </a:r>
            <a:r>
              <a:rPr lang="vi-VN" sz="2000" dirty="0">
                <a:latin typeface="+mj-lt"/>
                <a:cs typeface="Times New Roman" panose="02020603050405020304" pitchFamily="18" charset="0"/>
              </a:rPr>
              <a:t>15°53′53″ vĩ </a:t>
            </a:r>
            <a:r>
              <a:rPr lang="vi-VN" sz="2000" dirty="0" smtClean="0">
                <a:latin typeface="+mj-lt"/>
                <a:cs typeface="Times New Roman" panose="02020603050405020304" pitchFamily="18" charset="0"/>
              </a:rPr>
              <a:t>độ</a:t>
            </a:r>
            <a:r>
              <a:rPr lang="en-US" sz="2000" dirty="0" smtClean="0">
                <a:latin typeface="+mj-lt"/>
                <a:cs typeface="Times New Roman" panose="02020603050405020304" pitchFamily="18" charset="0"/>
              </a:rPr>
              <a:t> </a:t>
            </a:r>
            <a:r>
              <a:rPr lang="vi-VN" sz="2000" dirty="0" smtClean="0">
                <a:latin typeface="+mj-lt"/>
                <a:cs typeface="Times New Roman" panose="02020603050405020304" pitchFamily="18" charset="0"/>
              </a:rPr>
              <a:t>Bắc</a:t>
            </a:r>
            <a:r>
              <a:rPr lang="en-US" sz="2000" dirty="0" smtClean="0">
                <a:latin typeface="+mj-lt"/>
                <a:cs typeface="Times New Roman" panose="02020603050405020304" pitchFamily="18" charset="0"/>
              </a:rPr>
              <a:t> </a:t>
            </a:r>
            <a:r>
              <a:rPr lang="vi-VN" sz="2000" dirty="0" smtClean="0">
                <a:latin typeface="+mj-lt"/>
                <a:cs typeface="Times New Roman" panose="02020603050405020304" pitchFamily="18" charset="0"/>
              </a:rPr>
              <a:t>và</a:t>
            </a:r>
            <a:r>
              <a:rPr lang="en-US" sz="2000" dirty="0" smtClean="0">
                <a:latin typeface="+mj-lt"/>
                <a:cs typeface="Times New Roman" panose="02020603050405020304" pitchFamily="18" charset="0"/>
              </a:rPr>
              <a:t> </a:t>
            </a:r>
            <a:r>
              <a:rPr lang="vi-VN" sz="2000" dirty="0" smtClean="0">
                <a:latin typeface="+mj-lt"/>
                <a:cs typeface="Times New Roman" panose="02020603050405020304" pitchFamily="18" charset="0"/>
              </a:rPr>
              <a:t>108°21′45</a:t>
            </a:r>
            <a:r>
              <a:rPr lang="vi-VN" sz="2000" dirty="0">
                <a:latin typeface="+mj-lt"/>
                <a:cs typeface="Times New Roman" panose="02020603050405020304" pitchFamily="18" charset="0"/>
              </a:rPr>
              <a:t>″ kinh độ </a:t>
            </a:r>
            <a:r>
              <a:rPr lang="en-US" sz="2000" dirty="0" smtClean="0">
                <a:latin typeface="+mj-lt"/>
                <a:cs typeface="Times New Roman" panose="02020603050405020304" pitchFamily="18" charset="0"/>
              </a:rPr>
              <a:t>    </a:t>
            </a:r>
            <a:r>
              <a:rPr lang="vi-VN" sz="2000" dirty="0" smtClean="0">
                <a:latin typeface="+mj-lt"/>
                <a:cs typeface="Times New Roman" panose="02020603050405020304" pitchFamily="18" charset="0"/>
              </a:rPr>
              <a:t>Đông</a:t>
            </a:r>
            <a:r>
              <a:rPr lang="en-US" sz="2000" dirty="0" smtClean="0">
                <a:latin typeface="+mj-lt"/>
                <a:cs typeface="Times New Roman" panose="02020603050405020304" pitchFamily="18" charset="0"/>
              </a:rPr>
              <a:t>.</a:t>
            </a:r>
          </a:p>
          <a:p>
            <a:pPr marL="342900" indent="-342900" algn="just">
              <a:buFontTx/>
              <a:buChar char="-"/>
            </a:pPr>
            <a:r>
              <a:rPr lang="vi-VN" sz="2000" dirty="0">
                <a:latin typeface="+mj-lt"/>
              </a:rPr>
              <a:t>Phía Đông Cửa Đại giáp biển Đông; </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P</a:t>
            </a:r>
            <a:r>
              <a:rPr lang="vi-VN" sz="2000" dirty="0" smtClean="0">
                <a:latin typeface="+mj-lt"/>
              </a:rPr>
              <a:t>hía </a:t>
            </a:r>
            <a:r>
              <a:rPr lang="vi-VN" sz="2000" dirty="0">
                <a:latin typeface="+mj-lt"/>
              </a:rPr>
              <a:t>Tây giáp xã Cẩm </a:t>
            </a:r>
            <a:r>
              <a:rPr lang="vi-VN" sz="2000" dirty="0" smtClean="0">
                <a:latin typeface="+mj-lt"/>
              </a:rPr>
              <a:t>Thanh;</a:t>
            </a:r>
            <a:endParaRPr lang="en-US" sz="2000" dirty="0" smtClean="0">
              <a:latin typeface="+mj-lt"/>
            </a:endParaRPr>
          </a:p>
          <a:p>
            <a:pPr marL="342900" indent="-342900" algn="just">
              <a:buFontTx/>
              <a:buChar char="-"/>
            </a:pPr>
            <a:r>
              <a:rPr lang="en-US" sz="2000" dirty="0">
                <a:latin typeface="Times New Roman" panose="02020603050405020304" pitchFamily="18" charset="0"/>
                <a:cs typeface="Times New Roman" panose="02020603050405020304" pitchFamily="18" charset="0"/>
              </a:rPr>
              <a:t>P</a:t>
            </a:r>
            <a:r>
              <a:rPr lang="vi-VN" sz="2000" dirty="0" smtClean="0">
                <a:latin typeface="+mj-lt"/>
              </a:rPr>
              <a:t>hía </a:t>
            </a:r>
            <a:r>
              <a:rPr lang="vi-VN" sz="2000" dirty="0">
                <a:latin typeface="+mj-lt"/>
              </a:rPr>
              <a:t>Bắc giáp các phường Cẩm An, Cẩm Châu; </a:t>
            </a:r>
            <a:r>
              <a:rPr lang="en-US" sz="2000" dirty="0" smtClean="0">
                <a:latin typeface="Times New Roman" panose="02020603050405020304" pitchFamily="18" charset="0"/>
                <a:cs typeface="Times New Roman" panose="02020603050405020304" pitchFamily="18" charset="0"/>
              </a:rPr>
              <a:t>P</a:t>
            </a:r>
            <a:r>
              <a:rPr lang="vi-VN" sz="2000" dirty="0" smtClean="0">
                <a:latin typeface="+mj-lt"/>
              </a:rPr>
              <a:t>hía </a:t>
            </a:r>
            <a:r>
              <a:rPr lang="vi-VN" sz="2000" dirty="0">
                <a:latin typeface="+mj-lt"/>
              </a:rPr>
              <a:t>Nam giáp huyện Duy Xuyên</a:t>
            </a:r>
            <a:endParaRPr lang="en-US" sz="2000" dirty="0" smtClean="0">
              <a:latin typeface="+mj-lt"/>
              <a:cs typeface="Times New Roman" panose="02020603050405020304" pitchFamily="18" charset="0"/>
            </a:endParaRPr>
          </a:p>
        </p:txBody>
      </p:sp>
      <p:sp>
        <p:nvSpPr>
          <p:cNvPr id="2" name="Rectangle 1"/>
          <p:cNvSpPr/>
          <p:nvPr/>
        </p:nvSpPr>
        <p:spPr>
          <a:xfrm>
            <a:off x="5422722" y="4232599"/>
            <a:ext cx="2299027" cy="369332"/>
          </a:xfrm>
          <a:prstGeom prst="rect">
            <a:avLst/>
          </a:prstGeom>
        </p:spPr>
        <p:txBody>
          <a:bodyPr wrap="none">
            <a:spAutoFit/>
          </a:bodyPr>
          <a:lstStyle/>
          <a:p>
            <a:r>
              <a:rPr lang="en-US" i="1" dirty="0" err="1">
                <a:latin typeface="Times New Roman" panose="02020603050405020304" pitchFamily="18" charset="0"/>
                <a:cs typeface="Times New Roman" panose="02020603050405020304" pitchFamily="18" charset="0"/>
              </a:rPr>
              <a:t>Cửa</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Đại</a:t>
            </a:r>
            <a:r>
              <a:rPr lang="en-US" i="1" dirty="0">
                <a:latin typeface="Times New Roman" panose="02020603050405020304" pitchFamily="18" charset="0"/>
                <a:cs typeface="Times New Roman" panose="02020603050405020304" pitchFamily="18" charset="0"/>
              </a:rPr>
              <a:t> - </a:t>
            </a:r>
            <a:r>
              <a:rPr lang="en-US" i="1" dirty="0" err="1">
                <a:latin typeface="Times New Roman" panose="02020603050405020304" pitchFamily="18" charset="0"/>
                <a:cs typeface="Times New Roman" panose="02020603050405020304" pitchFamily="18" charset="0"/>
              </a:rPr>
              <a:t>Quảng</a:t>
            </a:r>
            <a:r>
              <a:rPr lang="en-US" i="1" dirty="0">
                <a:latin typeface="Times New Roman" panose="02020603050405020304" pitchFamily="18" charset="0"/>
                <a:cs typeface="Times New Roman" panose="02020603050405020304" pitchFamily="18" charset="0"/>
              </a:rPr>
              <a:t> Nam</a:t>
            </a:r>
          </a:p>
        </p:txBody>
      </p:sp>
      <p:pic>
        <p:nvPicPr>
          <p:cNvPr id="7" name="Content Placeholder 4">
            <a:extLst>
              <a:ext uri="{FF2B5EF4-FFF2-40B4-BE49-F238E27FC236}">
                <a16:creationId xmlns="" xmlns:a16="http://schemas.microsoft.com/office/drawing/2014/main" id="{07AB02F0-C05D-4970-877D-A0AA5EF0F9C1}"/>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284358" y="627534"/>
            <a:ext cx="4578557" cy="3189547"/>
          </a:xfrm>
          <a:prstGeom prst="rect">
            <a:avLst/>
          </a:prstGeom>
          <a:noFill/>
          <a:ln w="12700" cmpd="sng">
            <a:solidFill>
              <a:srgbClr val="000000"/>
            </a:solidFill>
            <a:miter lim="800000"/>
            <a:headEnd/>
            <a:tailEnd/>
          </a:ln>
          <a:effectLst/>
        </p:spPr>
      </p:pic>
    </p:spTree>
    <p:extLst>
      <p:ext uri="{BB962C8B-B14F-4D97-AF65-F5344CB8AC3E}">
        <p14:creationId xmlns:p14="http://schemas.microsoft.com/office/powerpoint/2010/main" val="212065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9533CC-13F0-448F-A86E-E5D1DA0C27B5}"/>
              </a:ext>
            </a:extLst>
          </p:cNvPr>
          <p:cNvSpPr>
            <a:spLocks noGrp="1"/>
          </p:cNvSpPr>
          <p:nvPr>
            <p:ph type="title"/>
          </p:nvPr>
        </p:nvSpPr>
        <p:spPr>
          <a:xfrm>
            <a:off x="107504" y="0"/>
            <a:ext cx="9036496" cy="884466"/>
          </a:xfrm>
        </p:spPr>
        <p:txBody>
          <a:bodyPr>
            <a:normAutofit/>
          </a:bodyPr>
          <a:lstStyle/>
          <a:p>
            <a:r>
              <a:rPr lang="en-US" sz="3200" b="1" dirty="0" smtClean="0">
                <a:solidFill>
                  <a:schemeClr val="tx1"/>
                </a:solidFill>
                <a:latin typeface="Times New Roman" panose="02020603050405020304" pitchFamily="18" charset="0"/>
                <a:cs typeface="Times New Roman" panose="02020603050405020304" pitchFamily="18" charset="0"/>
              </a:rPr>
              <a:t>2. MỤC </a:t>
            </a:r>
            <a:r>
              <a:rPr lang="en-US" sz="3200" b="1" dirty="0">
                <a:solidFill>
                  <a:schemeClr val="tx1"/>
                </a:solidFill>
                <a:latin typeface="Times New Roman" panose="02020603050405020304" pitchFamily="18" charset="0"/>
                <a:cs typeface="Times New Roman" panose="02020603050405020304" pitchFamily="18" charset="0"/>
              </a:rPr>
              <a:t>TIÊU NGHIÊN CỨU</a:t>
            </a:r>
          </a:p>
        </p:txBody>
      </p:sp>
      <p:sp>
        <p:nvSpPr>
          <p:cNvPr id="8" name="Content Placeholder 7">
            <a:extLst>
              <a:ext uri="{FF2B5EF4-FFF2-40B4-BE49-F238E27FC236}">
                <a16:creationId xmlns="" xmlns:a16="http://schemas.microsoft.com/office/drawing/2014/main" id="{A0130280-D60E-4315-B9F3-B550ABA92D3E}"/>
              </a:ext>
            </a:extLst>
          </p:cNvPr>
          <p:cNvSpPr>
            <a:spLocks noGrp="1"/>
          </p:cNvSpPr>
          <p:nvPr>
            <p:ph idx="1"/>
          </p:nvPr>
        </p:nvSpPr>
        <p:spPr>
          <a:xfrm>
            <a:off x="323528" y="843558"/>
            <a:ext cx="8496944" cy="1211828"/>
          </a:xfrm>
        </p:spPr>
        <p:txBody>
          <a:bodyPr>
            <a:normAutofit fontScale="55000" lnSpcReduction="20000"/>
          </a:bodyPr>
          <a:lstStyle/>
          <a:p>
            <a:pPr marL="0" lvl="1" indent="0" algn="just">
              <a:lnSpc>
                <a:spcPct val="130000"/>
              </a:lnSpc>
              <a:spcBef>
                <a:spcPts val="1000"/>
              </a:spcBef>
              <a:buFontTx/>
              <a:buNone/>
            </a:pPr>
            <a:r>
              <a:rPr lang="vi-VN" altLang="vi-VN" sz="4400" b="1" dirty="0">
                <a:latin typeface="Times New Roman" panose="02020603050405020304" pitchFamily="18" charset="0"/>
                <a:cs typeface="Times New Roman" panose="02020603050405020304" pitchFamily="18" charset="0"/>
              </a:rPr>
              <a:t>a. Mục tiêu chung</a:t>
            </a:r>
            <a:endParaRPr lang="vi-VN" altLang="vi-VN" sz="4400" dirty="0">
              <a:latin typeface="Times New Roman" panose="02020603050405020304" pitchFamily="18" charset="0"/>
              <a:cs typeface="Times New Roman" panose="02020603050405020304" pitchFamily="18" charset="0"/>
            </a:endParaRPr>
          </a:p>
          <a:p>
            <a:pPr marL="285750" indent="-285750" algn="just">
              <a:lnSpc>
                <a:spcPct val="130000"/>
              </a:lnSpc>
              <a:buFont typeface="Arial" panose="020B0604020202020204" pitchFamily="34" charset="0"/>
              <a:buChar char="•"/>
            </a:pPr>
            <a:r>
              <a:rPr lang="vi-VN" altLang="vi-VN" sz="3300" dirty="0">
                <a:solidFill>
                  <a:schemeClr val="tx1"/>
                </a:solidFill>
                <a:latin typeface="Times New Roman" panose="02020603050405020304" pitchFamily="18" charset="0"/>
                <a:cs typeface="Times New Roman" panose="02020603050405020304" pitchFamily="18" charset="0"/>
              </a:rPr>
              <a:t>Đánh giá vai trò của công trình biển đến sự ổn định đường bờ biển Hội An - Quảng Nam.</a:t>
            </a:r>
            <a:endParaRPr lang="en-US" altLang="vi-VN" sz="3300"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 xmlns:a16="http://schemas.microsoft.com/office/drawing/2014/main" id="{49C7DE4D-8EF7-4B71-9093-660A45050492}"/>
              </a:ext>
            </a:extLst>
          </p:cNvPr>
          <p:cNvSpPr>
            <a:spLocks noGrp="1"/>
          </p:cNvSpPr>
          <p:nvPr>
            <p:ph idx="10"/>
          </p:nvPr>
        </p:nvSpPr>
        <p:spPr>
          <a:xfrm>
            <a:off x="0" y="2067694"/>
            <a:ext cx="9036496" cy="2651988"/>
          </a:xfrm>
        </p:spPr>
        <p:txBody>
          <a:bodyPr>
            <a:normAutofit lnSpcReduction="10000"/>
          </a:bodyPr>
          <a:lstStyle/>
          <a:p>
            <a:pPr algn="just">
              <a:lnSpc>
                <a:spcPct val="130000"/>
              </a:lnSpc>
            </a:pPr>
            <a:r>
              <a:rPr lang="vi-VN" altLang="vi-VN" sz="2400" b="1" dirty="0">
                <a:solidFill>
                  <a:schemeClr val="tx1"/>
                </a:solidFill>
                <a:latin typeface="Times New Roman" panose="02020603050405020304" pitchFamily="18" charset="0"/>
                <a:cs typeface="Times New Roman" panose="02020603050405020304" pitchFamily="18" charset="0"/>
              </a:rPr>
              <a:t>b. Mục tiêu cụ thể</a:t>
            </a:r>
            <a:endParaRPr lang="en-US" altLang="vi-VN" sz="2400" b="1" dirty="0">
              <a:solidFill>
                <a:schemeClr val="tx1"/>
              </a:solidFill>
              <a:latin typeface="Times New Roman" panose="02020603050405020304" pitchFamily="18" charset="0"/>
              <a:cs typeface="Times New Roman" panose="02020603050405020304" pitchFamily="18" charset="0"/>
            </a:endParaRPr>
          </a:p>
          <a:p>
            <a:pPr marL="285750" indent="-285750" algn="just">
              <a:lnSpc>
                <a:spcPct val="130000"/>
              </a:lnSpc>
              <a:buFont typeface="Arial" panose="020B0604020202020204" pitchFamily="34" charset="0"/>
              <a:buChar char="•"/>
            </a:pPr>
            <a:r>
              <a:rPr lang="vi-VN" altLang="vi-VN" sz="1800" dirty="0">
                <a:solidFill>
                  <a:schemeClr val="tx1"/>
                </a:solidFill>
                <a:latin typeface="Times New Roman" panose="02020603050405020304" pitchFamily="18" charset="0"/>
                <a:cs typeface="Times New Roman" panose="02020603050405020304" pitchFamily="18" charset="0"/>
              </a:rPr>
              <a:t>Đánh giá hiện trạng xói lở và các giải pháp khắc phục bờ biển ở khu vực Hội An – Quảng Nam.</a:t>
            </a:r>
          </a:p>
          <a:p>
            <a:pPr marL="285750" indent="-285750" algn="just">
              <a:lnSpc>
                <a:spcPct val="130000"/>
              </a:lnSpc>
              <a:buFont typeface="Arial" panose="020B0604020202020204" pitchFamily="34" charset="0"/>
              <a:buChar char="•"/>
            </a:pPr>
            <a:r>
              <a:rPr lang="vi-VN" altLang="vi-VN" sz="1800" dirty="0">
                <a:solidFill>
                  <a:schemeClr val="tx1"/>
                </a:solidFill>
                <a:latin typeface="Times New Roman" panose="02020603050405020304" pitchFamily="18" charset="0"/>
                <a:cs typeface="Times New Roman" panose="02020603050405020304" pitchFamily="18" charset="0"/>
              </a:rPr>
              <a:t>Đánh giá sự hiệu quả của kè mỏ hàn và đê phá sóng ở khu vực Hội An - Quảng Nam, qua đó đề</a:t>
            </a:r>
            <a:r>
              <a:rPr lang="en-US" altLang="vi-VN" sz="1800" dirty="0">
                <a:solidFill>
                  <a:schemeClr val="tx1"/>
                </a:solidFill>
                <a:latin typeface="Times New Roman" panose="02020603050405020304" pitchFamily="18" charset="0"/>
                <a:cs typeface="Times New Roman" panose="02020603050405020304" pitchFamily="18" charset="0"/>
              </a:rPr>
              <a:t> </a:t>
            </a:r>
            <a:r>
              <a:rPr lang="vi-VN" altLang="vi-VN" sz="1800" dirty="0">
                <a:solidFill>
                  <a:schemeClr val="tx1"/>
                </a:solidFill>
                <a:latin typeface="Times New Roman" panose="02020603050405020304" pitchFamily="18" charset="0"/>
                <a:cs typeface="Times New Roman" panose="02020603050405020304" pitchFamily="18" charset="0"/>
              </a:rPr>
              <a:t> xuất lựa </a:t>
            </a:r>
            <a:r>
              <a:rPr lang="vi-VN" altLang="vi-VN" sz="1800" dirty="0" smtClean="0">
                <a:solidFill>
                  <a:schemeClr val="tx1"/>
                </a:solidFill>
                <a:latin typeface="Times New Roman" panose="02020603050405020304" pitchFamily="18" charset="0"/>
                <a:cs typeface="Times New Roman" panose="02020603050405020304" pitchFamily="18" charset="0"/>
              </a:rPr>
              <a:t>chọn </a:t>
            </a:r>
            <a:r>
              <a:rPr lang="vi-VN" altLang="vi-VN" sz="1800" dirty="0">
                <a:solidFill>
                  <a:schemeClr val="tx1"/>
                </a:solidFill>
                <a:latin typeface="Times New Roman" panose="02020603050405020304" pitchFamily="18" charset="0"/>
                <a:cs typeface="Times New Roman" panose="02020603050405020304" pitchFamily="18" charset="0"/>
              </a:rPr>
              <a:t>giải pháp công trình phù hợp.</a:t>
            </a:r>
          </a:p>
          <a:p>
            <a:pPr marL="285750" indent="-285750" algn="just">
              <a:lnSpc>
                <a:spcPct val="130000"/>
              </a:lnSpc>
              <a:buFont typeface="Arial" panose="020B0604020202020204" pitchFamily="34" charset="0"/>
              <a:buChar char="•"/>
            </a:pPr>
            <a:r>
              <a:rPr lang="vi-VN" altLang="vi-VN" sz="1800" dirty="0">
                <a:solidFill>
                  <a:schemeClr val="tx1"/>
                </a:solidFill>
                <a:latin typeface="Times New Roman" panose="02020603050405020304" pitchFamily="18" charset="0"/>
                <a:cs typeface="Times New Roman" panose="02020603050405020304" pitchFamily="18" charset="0"/>
              </a:rPr>
              <a:t>Đề xuất giải pháp quản lý trong việc bảo vệ đường bờ biển Hội An</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2"/>
          </p:nvPr>
        </p:nvSpPr>
        <p:spPr/>
        <p:txBody>
          <a:bodyPr/>
          <a:lstStyle/>
          <a:p>
            <a:r>
              <a:rPr lang="en-US" smtClean="0"/>
              <a:t>5/18/2018</a:t>
            </a:r>
            <a:endParaRPr lang="en-US" dirty="0"/>
          </a:p>
        </p:txBody>
      </p:sp>
      <p:sp>
        <p:nvSpPr>
          <p:cNvPr id="4" name="Footer Placeholder 3"/>
          <p:cNvSpPr>
            <a:spLocks noGrp="1"/>
          </p:cNvSpPr>
          <p:nvPr>
            <p:ph type="ftr" sz="quarter" idx="3"/>
          </p:nvPr>
        </p:nvSpPr>
        <p:spPr/>
        <p:txBody>
          <a:bodyPr/>
          <a:lstStyle/>
          <a:p>
            <a:r>
              <a:rPr lang="en-US" smtClean="0"/>
              <a:t>Báo cáo tổng kết nghiên cứu khoa học sinh viên</a:t>
            </a:r>
            <a:endParaRPr lang="en-US" dirty="0"/>
          </a:p>
        </p:txBody>
      </p:sp>
      <p:sp>
        <p:nvSpPr>
          <p:cNvPr id="5" name="Slide Number Placeholder 4"/>
          <p:cNvSpPr>
            <a:spLocks noGrp="1"/>
          </p:cNvSpPr>
          <p:nvPr>
            <p:ph type="sldNum" sz="quarter" idx="4"/>
          </p:nvPr>
        </p:nvSpPr>
        <p:spPr/>
        <p:txBody>
          <a:bodyPr/>
          <a:lstStyle/>
          <a:p>
            <a:fld id="{0F31DC1F-5561-484E-AB46-68C682854F61}" type="slidenum">
              <a:rPr lang="en-US" smtClean="0"/>
              <a:t>7</a:t>
            </a:fld>
            <a:endParaRPr lang="en-US" dirty="0"/>
          </a:p>
        </p:txBody>
      </p:sp>
    </p:spTree>
    <p:extLst>
      <p:ext uri="{BB962C8B-B14F-4D97-AF65-F5344CB8AC3E}">
        <p14:creationId xmlns:p14="http://schemas.microsoft.com/office/powerpoint/2010/main" val="99160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3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anim calcmode="lin" valueType="num">
                                      <p:cBhvr>
                                        <p:cTn id="2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4"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Effect transition="in" filter="fade">
                                      <p:cBhvr>
                                        <p:cTn id="29" dur="1000"/>
                                        <p:tgtEl>
                                          <p:spTgt spid="6">
                                            <p:txEl>
                                              <p:pRg st="1" end="1"/>
                                            </p:txEl>
                                          </p:spTgt>
                                        </p:tgtEl>
                                      </p:cBhvr>
                                    </p:animEffect>
                                    <p:anim calcmode="lin" valueType="num">
                                      <p:cBhvr>
                                        <p:cTn id="3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6">
                                            <p:txEl>
                                              <p:pRg st="2" end="2"/>
                                            </p:txEl>
                                          </p:spTgt>
                                        </p:tgtEl>
                                        <p:attrNameLst>
                                          <p:attrName>style.visibility</p:attrName>
                                        </p:attrNameLst>
                                      </p:cBhvr>
                                      <p:to>
                                        <p:strVal val="visible"/>
                                      </p:to>
                                    </p:set>
                                    <p:animEffect transition="in" filter="fade">
                                      <p:cBhvr>
                                        <p:cTn id="36" dur="1000"/>
                                        <p:tgtEl>
                                          <p:spTgt spid="6">
                                            <p:txEl>
                                              <p:pRg st="2" end="2"/>
                                            </p:txEl>
                                          </p:spTgt>
                                        </p:tgtEl>
                                      </p:cBhvr>
                                    </p:animEffect>
                                    <p:anim calcmode="lin" valueType="num">
                                      <p:cBhvr>
                                        <p:cTn id="3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1000"/>
                                        <p:tgtEl>
                                          <p:spTgt spid="6">
                                            <p:txEl>
                                              <p:pRg st="3" end="3"/>
                                            </p:txEl>
                                          </p:spTgt>
                                        </p:tgtEl>
                                      </p:cBhvr>
                                    </p:animEffect>
                                    <p:anim calcmode="lin" valueType="num">
                                      <p:cBhvr>
                                        <p:cTn id="4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DD98FA-EE6E-4144-9F58-4D64385FE45A}"/>
              </a:ext>
            </a:extLst>
          </p:cNvPr>
          <p:cNvSpPr>
            <a:spLocks noGrp="1"/>
          </p:cNvSpPr>
          <p:nvPr>
            <p:ph type="title"/>
          </p:nvPr>
        </p:nvSpPr>
        <p:spPr>
          <a:xfrm>
            <a:off x="107504" y="328296"/>
            <a:ext cx="9036496" cy="884466"/>
          </a:xfrm>
        </p:spPr>
        <p:txBody>
          <a:bodyPr>
            <a:normAutofit/>
          </a:bodyPr>
          <a:lstStyle/>
          <a:p>
            <a:r>
              <a:rPr lang="en-US" sz="3500" dirty="0" smtClean="0">
                <a:latin typeface="Times New Roman" panose="02020603050405020304" pitchFamily="18" charset="0"/>
                <a:cs typeface="Times New Roman" panose="02020603050405020304" pitchFamily="18" charset="0"/>
              </a:rPr>
              <a:t>3. PHƯ</a:t>
            </a:r>
            <a:r>
              <a:rPr lang="vi-VN" sz="3500" dirty="0">
                <a:latin typeface="Times New Roman" panose="02020603050405020304" pitchFamily="18" charset="0"/>
                <a:cs typeface="Times New Roman" panose="02020603050405020304" pitchFamily="18" charset="0"/>
              </a:rPr>
              <a:t>Ơ</a:t>
            </a:r>
            <a:r>
              <a:rPr lang="en-US" sz="3500" dirty="0">
                <a:latin typeface="Times New Roman" panose="02020603050405020304" pitchFamily="18" charset="0"/>
                <a:cs typeface="Times New Roman" panose="02020603050405020304" pitchFamily="18" charset="0"/>
              </a:rPr>
              <a:t>NG PHÁP NGHIÊN CỨU</a:t>
            </a:r>
          </a:p>
        </p:txBody>
      </p:sp>
      <p:grpSp>
        <p:nvGrpSpPr>
          <p:cNvPr id="5" name="Group 6"/>
          <p:cNvGrpSpPr>
            <a:grpSpLocks/>
          </p:cNvGrpSpPr>
          <p:nvPr/>
        </p:nvGrpSpPr>
        <p:grpSpPr bwMode="auto">
          <a:xfrm>
            <a:off x="1259632" y="1131590"/>
            <a:ext cx="6303963" cy="3594100"/>
            <a:chOff x="0" y="0"/>
            <a:chExt cx="4288" cy="2445"/>
          </a:xfrm>
          <a:solidFill>
            <a:schemeClr val="accent3">
              <a:lumMod val="75000"/>
            </a:schemeClr>
          </a:solidFill>
        </p:grpSpPr>
        <p:sp>
          <p:nvSpPr>
            <p:cNvPr id="6" name="Freeform 7"/>
            <p:cNvSpPr>
              <a:spLocks/>
            </p:cNvSpPr>
            <p:nvPr/>
          </p:nvSpPr>
          <p:spPr bwMode="auto">
            <a:xfrm>
              <a:off x="0" y="978"/>
              <a:ext cx="3785" cy="90"/>
            </a:xfrm>
            <a:custGeom>
              <a:avLst/>
              <a:gdLst>
                <a:gd name="T0" fmla="*/ 0 w 3785"/>
                <a:gd name="T1" fmla="*/ 0 h 90"/>
                <a:gd name="T2" fmla="*/ 90 w 3785"/>
                <a:gd name="T3" fmla="*/ 90 h 90"/>
                <a:gd name="T4" fmla="*/ 3785 w 3785"/>
                <a:gd name="T5" fmla="*/ 90 h 90"/>
                <a:gd name="T6" fmla="*/ 3695 w 3785"/>
                <a:gd name="T7" fmla="*/ 0 h 90"/>
                <a:gd name="T8" fmla="*/ 0 w 3785"/>
                <a:gd name="T9" fmla="*/ 0 h 90"/>
                <a:gd name="T10" fmla="*/ 0 60000 65536"/>
                <a:gd name="T11" fmla="*/ 0 60000 65536"/>
                <a:gd name="T12" fmla="*/ 0 60000 65536"/>
                <a:gd name="T13" fmla="*/ 0 60000 65536"/>
                <a:gd name="T14" fmla="*/ 0 60000 65536"/>
                <a:gd name="T15" fmla="*/ 0 w 3785"/>
                <a:gd name="T16" fmla="*/ 0 h 90"/>
                <a:gd name="T17" fmla="*/ 3785 w 3785"/>
                <a:gd name="T18" fmla="*/ 90 h 90"/>
              </a:gdLst>
              <a:ahLst/>
              <a:cxnLst>
                <a:cxn ang="T10">
                  <a:pos x="T0" y="T1"/>
                </a:cxn>
                <a:cxn ang="T11">
                  <a:pos x="T2" y="T3"/>
                </a:cxn>
                <a:cxn ang="T12">
                  <a:pos x="T4" y="T5"/>
                </a:cxn>
                <a:cxn ang="T13">
                  <a:pos x="T6" y="T7"/>
                </a:cxn>
                <a:cxn ang="T14">
                  <a:pos x="T8" y="T9"/>
                </a:cxn>
              </a:cxnLst>
              <a:rect l="T15" t="T16" r="T17" b="T18"/>
              <a:pathLst>
                <a:path w="3785" h="90">
                  <a:moveTo>
                    <a:pt x="0" y="0"/>
                  </a:moveTo>
                  <a:lnTo>
                    <a:pt x="90" y="90"/>
                  </a:lnTo>
                  <a:lnTo>
                    <a:pt x="3785" y="90"/>
                  </a:lnTo>
                  <a:lnTo>
                    <a:pt x="3695" y="0"/>
                  </a:lnTo>
                  <a:lnTo>
                    <a:pt x="0" y="0"/>
                  </a:lnTo>
                  <a:close/>
                </a:path>
              </a:pathLst>
            </a:custGeom>
            <a:grpFill/>
            <a:ln w="4826" cmpd="sng">
              <a:solidFill>
                <a:srgbClr val="AEAEAE"/>
              </a:solidFill>
              <a:round/>
              <a:headEnd/>
              <a:tailEnd/>
            </a:ln>
          </p:spPr>
          <p:txBody>
            <a:bodyPr/>
            <a:lstStyle/>
            <a:p>
              <a:endParaRPr lang="en-US"/>
            </a:p>
          </p:txBody>
        </p:sp>
        <p:sp>
          <p:nvSpPr>
            <p:cNvPr id="7" name="Freeform 8"/>
            <p:cNvSpPr>
              <a:spLocks/>
            </p:cNvSpPr>
            <p:nvPr/>
          </p:nvSpPr>
          <p:spPr bwMode="auto">
            <a:xfrm>
              <a:off x="0" y="978"/>
              <a:ext cx="90" cy="477"/>
            </a:xfrm>
            <a:custGeom>
              <a:avLst/>
              <a:gdLst>
                <a:gd name="T0" fmla="*/ 90 w 90"/>
                <a:gd name="T1" fmla="*/ 90 h 477"/>
                <a:gd name="T2" fmla="*/ 90 w 90"/>
                <a:gd name="T3" fmla="*/ 477 h 477"/>
                <a:gd name="T4" fmla="*/ 5 w 90"/>
                <a:gd name="T5" fmla="*/ 392 h 477"/>
                <a:gd name="T6" fmla="*/ 0 w 90"/>
                <a:gd name="T7" fmla="*/ 0 h 477"/>
                <a:gd name="T8" fmla="*/ 90 w 90"/>
                <a:gd name="T9" fmla="*/ 90 h 477"/>
                <a:gd name="T10" fmla="*/ 0 60000 65536"/>
                <a:gd name="T11" fmla="*/ 0 60000 65536"/>
                <a:gd name="T12" fmla="*/ 0 60000 65536"/>
                <a:gd name="T13" fmla="*/ 0 60000 65536"/>
                <a:gd name="T14" fmla="*/ 0 60000 65536"/>
                <a:gd name="T15" fmla="*/ 0 w 90"/>
                <a:gd name="T16" fmla="*/ 0 h 477"/>
                <a:gd name="T17" fmla="*/ 90 w 90"/>
                <a:gd name="T18" fmla="*/ 477 h 477"/>
              </a:gdLst>
              <a:ahLst/>
              <a:cxnLst>
                <a:cxn ang="T10">
                  <a:pos x="T0" y="T1"/>
                </a:cxn>
                <a:cxn ang="T11">
                  <a:pos x="T2" y="T3"/>
                </a:cxn>
                <a:cxn ang="T12">
                  <a:pos x="T4" y="T5"/>
                </a:cxn>
                <a:cxn ang="T13">
                  <a:pos x="T6" y="T7"/>
                </a:cxn>
                <a:cxn ang="T14">
                  <a:pos x="T8" y="T9"/>
                </a:cxn>
              </a:cxnLst>
              <a:rect l="T15" t="T16" r="T17" b="T18"/>
              <a:pathLst>
                <a:path w="90" h="477">
                  <a:moveTo>
                    <a:pt x="90" y="90"/>
                  </a:moveTo>
                  <a:lnTo>
                    <a:pt x="90" y="477"/>
                  </a:lnTo>
                  <a:lnTo>
                    <a:pt x="5" y="392"/>
                  </a:lnTo>
                  <a:lnTo>
                    <a:pt x="0" y="0"/>
                  </a:lnTo>
                  <a:lnTo>
                    <a:pt x="90" y="90"/>
                  </a:lnTo>
                  <a:close/>
                </a:path>
              </a:pathLst>
            </a:custGeom>
            <a:grpFill/>
            <a:ln w="4826" cmpd="sng">
              <a:solidFill>
                <a:srgbClr val="AEAEAE"/>
              </a:solidFill>
              <a:round/>
              <a:headEnd/>
              <a:tailEnd/>
            </a:ln>
          </p:spPr>
          <p:txBody>
            <a:bodyPr/>
            <a:lstStyle/>
            <a:p>
              <a:endParaRPr lang="en-US"/>
            </a:p>
          </p:txBody>
        </p:sp>
        <p:sp>
          <p:nvSpPr>
            <p:cNvPr id="8" name="Freeform 9"/>
            <p:cNvSpPr>
              <a:spLocks/>
            </p:cNvSpPr>
            <p:nvPr/>
          </p:nvSpPr>
          <p:spPr bwMode="auto">
            <a:xfrm>
              <a:off x="88" y="97"/>
              <a:ext cx="4200" cy="2348"/>
            </a:xfrm>
            <a:custGeom>
              <a:avLst/>
              <a:gdLst>
                <a:gd name="T0" fmla="*/ 0 w 4200"/>
                <a:gd name="T1" fmla="*/ 1360 h 2348"/>
                <a:gd name="T2" fmla="*/ 3709 w 4200"/>
                <a:gd name="T3" fmla="*/ 1360 h 2348"/>
                <a:gd name="T4" fmla="*/ 3208 w 4200"/>
                <a:gd name="T5" fmla="*/ 2348 h 2348"/>
                <a:gd name="T6" fmla="*/ 3576 w 4200"/>
                <a:gd name="T7" fmla="*/ 2348 h 2348"/>
                <a:gd name="T8" fmla="*/ 4200 w 4200"/>
                <a:gd name="T9" fmla="*/ 1181 h 2348"/>
                <a:gd name="T10" fmla="*/ 3576 w 4200"/>
                <a:gd name="T11" fmla="*/ 0 h 2348"/>
                <a:gd name="T12" fmla="*/ 3161 w 4200"/>
                <a:gd name="T13" fmla="*/ 0 h 2348"/>
                <a:gd name="T14" fmla="*/ 3695 w 4200"/>
                <a:gd name="T15" fmla="*/ 973 h 2348"/>
                <a:gd name="T16" fmla="*/ 0 w 4200"/>
                <a:gd name="T17" fmla="*/ 973 h 2348"/>
                <a:gd name="T18" fmla="*/ 0 w 4200"/>
                <a:gd name="T19" fmla="*/ 1360 h 23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00"/>
                <a:gd name="T31" fmla="*/ 0 h 2348"/>
                <a:gd name="T32" fmla="*/ 4200 w 4200"/>
                <a:gd name="T33" fmla="*/ 2348 h 23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00" h="2348">
                  <a:moveTo>
                    <a:pt x="0" y="1360"/>
                  </a:moveTo>
                  <a:lnTo>
                    <a:pt x="3709" y="1360"/>
                  </a:lnTo>
                  <a:lnTo>
                    <a:pt x="3208" y="2348"/>
                  </a:lnTo>
                  <a:lnTo>
                    <a:pt x="3576" y="2348"/>
                  </a:lnTo>
                  <a:lnTo>
                    <a:pt x="4200" y="1181"/>
                  </a:lnTo>
                  <a:lnTo>
                    <a:pt x="3576" y="0"/>
                  </a:lnTo>
                  <a:lnTo>
                    <a:pt x="3161" y="0"/>
                  </a:lnTo>
                  <a:lnTo>
                    <a:pt x="3695" y="973"/>
                  </a:lnTo>
                  <a:lnTo>
                    <a:pt x="0" y="973"/>
                  </a:lnTo>
                  <a:lnTo>
                    <a:pt x="0" y="1360"/>
                  </a:lnTo>
                  <a:close/>
                </a:path>
              </a:pathLst>
            </a:custGeom>
            <a:grpFill/>
            <a:ln w="4826" cmpd="sng">
              <a:solidFill>
                <a:srgbClr val="AEAEAE"/>
              </a:solidFill>
              <a:round/>
              <a:headEnd/>
              <a:tailEnd/>
            </a:ln>
          </p:spPr>
          <p:txBody>
            <a:bodyPr/>
            <a:lstStyle/>
            <a:p>
              <a:endParaRPr lang="en-US"/>
            </a:p>
          </p:txBody>
        </p:sp>
        <p:sp>
          <p:nvSpPr>
            <p:cNvPr id="9" name="Freeform 10"/>
            <p:cNvSpPr>
              <a:spLocks/>
            </p:cNvSpPr>
            <p:nvPr/>
          </p:nvSpPr>
          <p:spPr bwMode="auto">
            <a:xfrm>
              <a:off x="3156" y="0"/>
              <a:ext cx="510" cy="95"/>
            </a:xfrm>
            <a:custGeom>
              <a:avLst/>
              <a:gdLst>
                <a:gd name="T0" fmla="*/ 95 w 510"/>
                <a:gd name="T1" fmla="*/ 95 h 95"/>
                <a:gd name="T2" fmla="*/ 0 w 510"/>
                <a:gd name="T3" fmla="*/ 0 h 95"/>
                <a:gd name="T4" fmla="*/ 435 w 510"/>
                <a:gd name="T5" fmla="*/ 0 h 95"/>
                <a:gd name="T6" fmla="*/ 510 w 510"/>
                <a:gd name="T7" fmla="*/ 95 h 95"/>
                <a:gd name="T8" fmla="*/ 95 w 510"/>
                <a:gd name="T9" fmla="*/ 95 h 95"/>
                <a:gd name="T10" fmla="*/ 0 60000 65536"/>
                <a:gd name="T11" fmla="*/ 0 60000 65536"/>
                <a:gd name="T12" fmla="*/ 0 60000 65536"/>
                <a:gd name="T13" fmla="*/ 0 60000 65536"/>
                <a:gd name="T14" fmla="*/ 0 60000 65536"/>
                <a:gd name="T15" fmla="*/ 0 w 510"/>
                <a:gd name="T16" fmla="*/ 0 h 95"/>
                <a:gd name="T17" fmla="*/ 510 w 510"/>
                <a:gd name="T18" fmla="*/ 95 h 95"/>
              </a:gdLst>
              <a:ahLst/>
              <a:cxnLst>
                <a:cxn ang="T10">
                  <a:pos x="T0" y="T1"/>
                </a:cxn>
                <a:cxn ang="T11">
                  <a:pos x="T2" y="T3"/>
                </a:cxn>
                <a:cxn ang="T12">
                  <a:pos x="T4" y="T5"/>
                </a:cxn>
                <a:cxn ang="T13">
                  <a:pos x="T6" y="T7"/>
                </a:cxn>
                <a:cxn ang="T14">
                  <a:pos x="T8" y="T9"/>
                </a:cxn>
              </a:cxnLst>
              <a:rect l="T15" t="T16" r="T17" b="T18"/>
              <a:pathLst>
                <a:path w="510" h="95">
                  <a:moveTo>
                    <a:pt x="95" y="95"/>
                  </a:moveTo>
                  <a:lnTo>
                    <a:pt x="0" y="0"/>
                  </a:lnTo>
                  <a:lnTo>
                    <a:pt x="435" y="0"/>
                  </a:lnTo>
                  <a:lnTo>
                    <a:pt x="510" y="95"/>
                  </a:lnTo>
                  <a:lnTo>
                    <a:pt x="95" y="95"/>
                  </a:lnTo>
                  <a:close/>
                </a:path>
              </a:pathLst>
            </a:custGeom>
            <a:grpFill/>
            <a:ln w="4826" cmpd="sng">
              <a:solidFill>
                <a:srgbClr val="AEAEAE"/>
              </a:solidFill>
              <a:round/>
              <a:headEnd/>
              <a:tailEnd/>
            </a:ln>
          </p:spPr>
          <p:txBody>
            <a:bodyPr/>
            <a:lstStyle/>
            <a:p>
              <a:endParaRPr lang="en-US"/>
            </a:p>
          </p:txBody>
        </p:sp>
        <p:sp>
          <p:nvSpPr>
            <p:cNvPr id="10" name="Freeform 11"/>
            <p:cNvSpPr>
              <a:spLocks/>
            </p:cNvSpPr>
            <p:nvPr/>
          </p:nvSpPr>
          <p:spPr bwMode="auto">
            <a:xfrm>
              <a:off x="3206" y="1455"/>
              <a:ext cx="593" cy="988"/>
            </a:xfrm>
            <a:custGeom>
              <a:avLst/>
              <a:gdLst>
                <a:gd name="T0" fmla="*/ 92 w 593"/>
                <a:gd name="T1" fmla="*/ 988 h 988"/>
                <a:gd name="T2" fmla="*/ 0 w 593"/>
                <a:gd name="T3" fmla="*/ 896 h 988"/>
                <a:gd name="T4" fmla="*/ 465 w 593"/>
                <a:gd name="T5" fmla="*/ 0 h 988"/>
                <a:gd name="T6" fmla="*/ 593 w 593"/>
                <a:gd name="T7" fmla="*/ 0 h 988"/>
                <a:gd name="T8" fmla="*/ 92 w 593"/>
                <a:gd name="T9" fmla="*/ 988 h 988"/>
                <a:gd name="T10" fmla="*/ 0 60000 65536"/>
                <a:gd name="T11" fmla="*/ 0 60000 65536"/>
                <a:gd name="T12" fmla="*/ 0 60000 65536"/>
                <a:gd name="T13" fmla="*/ 0 60000 65536"/>
                <a:gd name="T14" fmla="*/ 0 60000 65536"/>
                <a:gd name="T15" fmla="*/ 0 w 593"/>
                <a:gd name="T16" fmla="*/ 0 h 988"/>
                <a:gd name="T17" fmla="*/ 593 w 593"/>
                <a:gd name="T18" fmla="*/ 988 h 988"/>
              </a:gdLst>
              <a:ahLst/>
              <a:cxnLst>
                <a:cxn ang="T10">
                  <a:pos x="T0" y="T1"/>
                </a:cxn>
                <a:cxn ang="T11">
                  <a:pos x="T2" y="T3"/>
                </a:cxn>
                <a:cxn ang="T12">
                  <a:pos x="T4" y="T5"/>
                </a:cxn>
                <a:cxn ang="T13">
                  <a:pos x="T6" y="T7"/>
                </a:cxn>
                <a:cxn ang="T14">
                  <a:pos x="T8" y="T9"/>
                </a:cxn>
              </a:cxnLst>
              <a:rect l="T15" t="T16" r="T17" b="T18"/>
              <a:pathLst>
                <a:path w="593" h="988">
                  <a:moveTo>
                    <a:pt x="92" y="988"/>
                  </a:moveTo>
                  <a:lnTo>
                    <a:pt x="0" y="896"/>
                  </a:lnTo>
                  <a:lnTo>
                    <a:pt x="465" y="0"/>
                  </a:lnTo>
                  <a:lnTo>
                    <a:pt x="593" y="0"/>
                  </a:lnTo>
                  <a:lnTo>
                    <a:pt x="92" y="988"/>
                  </a:lnTo>
                  <a:close/>
                </a:path>
              </a:pathLst>
            </a:custGeom>
            <a:grpFill/>
            <a:ln w="4826" cmpd="sng">
              <a:solidFill>
                <a:srgbClr val="AEAEAE"/>
              </a:solidFill>
              <a:round/>
              <a:headEnd/>
              <a:tailEnd/>
            </a:ln>
          </p:spPr>
          <p:txBody>
            <a:bodyPr/>
            <a:lstStyle/>
            <a:p>
              <a:endParaRPr lang="en-US"/>
            </a:p>
          </p:txBody>
        </p:sp>
        <p:sp>
          <p:nvSpPr>
            <p:cNvPr id="11" name="Freeform 12"/>
            <p:cNvSpPr>
              <a:spLocks/>
            </p:cNvSpPr>
            <p:nvPr/>
          </p:nvSpPr>
          <p:spPr bwMode="auto">
            <a:xfrm>
              <a:off x="3156" y="0"/>
              <a:ext cx="629" cy="1068"/>
            </a:xfrm>
            <a:custGeom>
              <a:avLst/>
              <a:gdLst>
                <a:gd name="T0" fmla="*/ 539 w 629"/>
                <a:gd name="T1" fmla="*/ 978 h 1068"/>
                <a:gd name="T2" fmla="*/ 0 w 629"/>
                <a:gd name="T3" fmla="*/ 0 h 1068"/>
                <a:gd name="T4" fmla="*/ 95 w 629"/>
                <a:gd name="T5" fmla="*/ 95 h 1068"/>
                <a:gd name="T6" fmla="*/ 629 w 629"/>
                <a:gd name="T7" fmla="*/ 1068 h 1068"/>
                <a:gd name="T8" fmla="*/ 539 w 629"/>
                <a:gd name="T9" fmla="*/ 978 h 1068"/>
                <a:gd name="T10" fmla="*/ 0 60000 65536"/>
                <a:gd name="T11" fmla="*/ 0 60000 65536"/>
                <a:gd name="T12" fmla="*/ 0 60000 65536"/>
                <a:gd name="T13" fmla="*/ 0 60000 65536"/>
                <a:gd name="T14" fmla="*/ 0 60000 65536"/>
                <a:gd name="T15" fmla="*/ 0 w 629"/>
                <a:gd name="T16" fmla="*/ 0 h 1068"/>
                <a:gd name="T17" fmla="*/ 629 w 629"/>
                <a:gd name="T18" fmla="*/ 1068 h 1068"/>
              </a:gdLst>
              <a:ahLst/>
              <a:cxnLst>
                <a:cxn ang="T10">
                  <a:pos x="T0" y="T1"/>
                </a:cxn>
                <a:cxn ang="T11">
                  <a:pos x="T2" y="T3"/>
                </a:cxn>
                <a:cxn ang="T12">
                  <a:pos x="T4" y="T5"/>
                </a:cxn>
                <a:cxn ang="T13">
                  <a:pos x="T6" y="T7"/>
                </a:cxn>
                <a:cxn ang="T14">
                  <a:pos x="T8" y="T9"/>
                </a:cxn>
              </a:cxnLst>
              <a:rect l="T15" t="T16" r="T17" b="T18"/>
              <a:pathLst>
                <a:path w="629" h="1068">
                  <a:moveTo>
                    <a:pt x="539" y="978"/>
                  </a:moveTo>
                  <a:lnTo>
                    <a:pt x="0" y="0"/>
                  </a:lnTo>
                  <a:lnTo>
                    <a:pt x="95" y="95"/>
                  </a:lnTo>
                  <a:lnTo>
                    <a:pt x="629" y="1068"/>
                  </a:lnTo>
                  <a:lnTo>
                    <a:pt x="539" y="978"/>
                  </a:lnTo>
                  <a:close/>
                </a:path>
              </a:pathLst>
            </a:custGeom>
            <a:grpFill/>
            <a:ln w="4826" cmpd="sng">
              <a:solidFill>
                <a:srgbClr val="AEAEAE"/>
              </a:solidFill>
              <a:round/>
              <a:headEnd/>
              <a:tailEnd/>
            </a:ln>
          </p:spPr>
          <p:txBody>
            <a:bodyPr/>
            <a:lstStyle/>
            <a:p>
              <a:endParaRPr lang="en-US"/>
            </a:p>
          </p:txBody>
        </p:sp>
      </p:grpSp>
      <p:grpSp>
        <p:nvGrpSpPr>
          <p:cNvPr id="12" name="Group 13"/>
          <p:cNvGrpSpPr>
            <a:grpSpLocks/>
          </p:cNvGrpSpPr>
          <p:nvPr/>
        </p:nvGrpSpPr>
        <p:grpSpPr bwMode="auto">
          <a:xfrm>
            <a:off x="1244933" y="3260427"/>
            <a:ext cx="5299075" cy="1465263"/>
            <a:chOff x="0" y="0"/>
            <a:chExt cx="3605" cy="997"/>
          </a:xfrm>
          <a:solidFill>
            <a:schemeClr val="accent3">
              <a:lumMod val="50000"/>
            </a:schemeClr>
          </a:solidFill>
        </p:grpSpPr>
        <p:sp>
          <p:nvSpPr>
            <p:cNvPr id="13" name="Freeform 18"/>
            <p:cNvSpPr>
              <a:spLocks/>
            </p:cNvSpPr>
            <p:nvPr/>
          </p:nvSpPr>
          <p:spPr bwMode="auto">
            <a:xfrm>
              <a:off x="0" y="10"/>
              <a:ext cx="98" cy="482"/>
            </a:xfrm>
            <a:custGeom>
              <a:avLst/>
              <a:gdLst>
                <a:gd name="T0" fmla="*/ 33 w 92"/>
                <a:gd name="T1" fmla="*/ 0 h 482"/>
                <a:gd name="T2" fmla="*/ 289 w 92"/>
                <a:gd name="T3" fmla="*/ 83 h 482"/>
                <a:gd name="T4" fmla="*/ 281 w 92"/>
                <a:gd name="T5" fmla="*/ 482 h 482"/>
                <a:gd name="T6" fmla="*/ 0 w 92"/>
                <a:gd name="T7" fmla="*/ 392 h 482"/>
                <a:gd name="T8" fmla="*/ 33 w 92"/>
                <a:gd name="T9" fmla="*/ 0 h 482"/>
                <a:gd name="T10" fmla="*/ 0 60000 65536"/>
                <a:gd name="T11" fmla="*/ 0 60000 65536"/>
                <a:gd name="T12" fmla="*/ 0 60000 65536"/>
                <a:gd name="T13" fmla="*/ 0 60000 65536"/>
                <a:gd name="T14" fmla="*/ 0 60000 65536"/>
                <a:gd name="T15" fmla="*/ 0 w 92"/>
                <a:gd name="T16" fmla="*/ 0 h 482"/>
                <a:gd name="T17" fmla="*/ 92 w 92"/>
                <a:gd name="T18" fmla="*/ 482 h 482"/>
              </a:gdLst>
              <a:ahLst/>
              <a:cxnLst>
                <a:cxn ang="T10">
                  <a:pos x="T0" y="T1"/>
                </a:cxn>
                <a:cxn ang="T11">
                  <a:pos x="T2" y="T3"/>
                </a:cxn>
                <a:cxn ang="T12">
                  <a:pos x="T4" y="T5"/>
                </a:cxn>
                <a:cxn ang="T13">
                  <a:pos x="T6" y="T7"/>
                </a:cxn>
                <a:cxn ang="T14">
                  <a:pos x="T8" y="T9"/>
                </a:cxn>
              </a:cxnLst>
              <a:rect l="T15" t="T16" r="T17" b="T18"/>
              <a:pathLst>
                <a:path w="92" h="482">
                  <a:moveTo>
                    <a:pt x="10" y="0"/>
                  </a:moveTo>
                  <a:lnTo>
                    <a:pt x="92" y="83"/>
                  </a:lnTo>
                  <a:lnTo>
                    <a:pt x="90" y="482"/>
                  </a:lnTo>
                  <a:lnTo>
                    <a:pt x="0" y="39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Freeform 19"/>
            <p:cNvSpPr>
              <a:spLocks/>
            </p:cNvSpPr>
            <p:nvPr/>
          </p:nvSpPr>
          <p:spPr bwMode="auto">
            <a:xfrm>
              <a:off x="90" y="93"/>
              <a:ext cx="3515" cy="904"/>
            </a:xfrm>
            <a:custGeom>
              <a:avLst/>
              <a:gdLst>
                <a:gd name="T0" fmla="*/ 2 w 3515"/>
                <a:gd name="T1" fmla="*/ 0 h 904"/>
                <a:gd name="T2" fmla="*/ 3515 w 3515"/>
                <a:gd name="T3" fmla="*/ 0 h 904"/>
                <a:gd name="T4" fmla="*/ 3043 w 3515"/>
                <a:gd name="T5" fmla="*/ 904 h 904"/>
                <a:gd name="T6" fmla="*/ 2655 w 3515"/>
                <a:gd name="T7" fmla="*/ 904 h 904"/>
                <a:gd name="T8" fmla="*/ 2901 w 3515"/>
                <a:gd name="T9" fmla="*/ 408 h 904"/>
                <a:gd name="T10" fmla="*/ 0 w 3515"/>
                <a:gd name="T11" fmla="*/ 399 h 904"/>
                <a:gd name="T12" fmla="*/ 2 w 3515"/>
                <a:gd name="T13" fmla="*/ 0 h 904"/>
                <a:gd name="T14" fmla="*/ 0 60000 65536"/>
                <a:gd name="T15" fmla="*/ 0 60000 65536"/>
                <a:gd name="T16" fmla="*/ 0 60000 65536"/>
                <a:gd name="T17" fmla="*/ 0 60000 65536"/>
                <a:gd name="T18" fmla="*/ 0 60000 65536"/>
                <a:gd name="T19" fmla="*/ 0 60000 65536"/>
                <a:gd name="T20" fmla="*/ 0 60000 65536"/>
                <a:gd name="T21" fmla="*/ 0 w 3515"/>
                <a:gd name="T22" fmla="*/ 0 h 904"/>
                <a:gd name="T23" fmla="*/ 3515 w 3515"/>
                <a:gd name="T24" fmla="*/ 904 h 9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15" h="904">
                  <a:moveTo>
                    <a:pt x="2" y="0"/>
                  </a:moveTo>
                  <a:lnTo>
                    <a:pt x="3515" y="0"/>
                  </a:lnTo>
                  <a:lnTo>
                    <a:pt x="3043" y="904"/>
                  </a:lnTo>
                  <a:lnTo>
                    <a:pt x="2655" y="904"/>
                  </a:lnTo>
                  <a:lnTo>
                    <a:pt x="2901" y="408"/>
                  </a:lnTo>
                  <a:lnTo>
                    <a:pt x="0" y="399"/>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20"/>
            <p:cNvSpPr>
              <a:spLocks/>
            </p:cNvSpPr>
            <p:nvPr/>
          </p:nvSpPr>
          <p:spPr bwMode="auto">
            <a:xfrm>
              <a:off x="10" y="0"/>
              <a:ext cx="3595" cy="93"/>
            </a:xfrm>
            <a:custGeom>
              <a:avLst/>
              <a:gdLst>
                <a:gd name="T0" fmla="*/ 0 w 3595"/>
                <a:gd name="T1" fmla="*/ 10 h 93"/>
                <a:gd name="T2" fmla="*/ 85 w 3595"/>
                <a:gd name="T3" fmla="*/ 0 h 93"/>
                <a:gd name="T4" fmla="*/ 3503 w 3595"/>
                <a:gd name="T5" fmla="*/ 0 h 93"/>
                <a:gd name="T6" fmla="*/ 3595 w 3595"/>
                <a:gd name="T7" fmla="*/ 93 h 93"/>
                <a:gd name="T8" fmla="*/ 82 w 3595"/>
                <a:gd name="T9" fmla="*/ 93 h 93"/>
                <a:gd name="T10" fmla="*/ 0 w 3595"/>
                <a:gd name="T11" fmla="*/ 10 h 93"/>
                <a:gd name="T12" fmla="*/ 0 60000 65536"/>
                <a:gd name="T13" fmla="*/ 0 60000 65536"/>
                <a:gd name="T14" fmla="*/ 0 60000 65536"/>
                <a:gd name="T15" fmla="*/ 0 60000 65536"/>
                <a:gd name="T16" fmla="*/ 0 60000 65536"/>
                <a:gd name="T17" fmla="*/ 0 60000 65536"/>
                <a:gd name="T18" fmla="*/ 0 w 3595"/>
                <a:gd name="T19" fmla="*/ 0 h 93"/>
                <a:gd name="T20" fmla="*/ 3595 w 3595"/>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3595" h="93">
                  <a:moveTo>
                    <a:pt x="0" y="10"/>
                  </a:moveTo>
                  <a:lnTo>
                    <a:pt x="85" y="0"/>
                  </a:lnTo>
                  <a:lnTo>
                    <a:pt x="3503" y="0"/>
                  </a:lnTo>
                  <a:lnTo>
                    <a:pt x="3595" y="93"/>
                  </a:lnTo>
                  <a:lnTo>
                    <a:pt x="82" y="93"/>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Freeform 21"/>
            <p:cNvSpPr>
              <a:spLocks/>
            </p:cNvSpPr>
            <p:nvPr/>
          </p:nvSpPr>
          <p:spPr bwMode="auto">
            <a:xfrm>
              <a:off x="2641" y="501"/>
              <a:ext cx="350" cy="496"/>
            </a:xfrm>
            <a:custGeom>
              <a:avLst/>
              <a:gdLst>
                <a:gd name="T0" fmla="*/ 104 w 350"/>
                <a:gd name="T1" fmla="*/ 496 h 496"/>
                <a:gd name="T2" fmla="*/ 0 w 350"/>
                <a:gd name="T3" fmla="*/ 392 h 496"/>
                <a:gd name="T4" fmla="*/ 213 w 350"/>
                <a:gd name="T5" fmla="*/ 0 h 496"/>
                <a:gd name="T6" fmla="*/ 350 w 350"/>
                <a:gd name="T7" fmla="*/ 0 h 496"/>
                <a:gd name="T8" fmla="*/ 104 w 350"/>
                <a:gd name="T9" fmla="*/ 496 h 496"/>
                <a:gd name="T10" fmla="*/ 0 60000 65536"/>
                <a:gd name="T11" fmla="*/ 0 60000 65536"/>
                <a:gd name="T12" fmla="*/ 0 60000 65536"/>
                <a:gd name="T13" fmla="*/ 0 60000 65536"/>
                <a:gd name="T14" fmla="*/ 0 60000 65536"/>
                <a:gd name="T15" fmla="*/ 0 w 350"/>
                <a:gd name="T16" fmla="*/ 0 h 496"/>
                <a:gd name="T17" fmla="*/ 350 w 350"/>
                <a:gd name="T18" fmla="*/ 496 h 496"/>
              </a:gdLst>
              <a:ahLst/>
              <a:cxnLst>
                <a:cxn ang="T10">
                  <a:pos x="T0" y="T1"/>
                </a:cxn>
                <a:cxn ang="T11">
                  <a:pos x="T2" y="T3"/>
                </a:cxn>
                <a:cxn ang="T12">
                  <a:pos x="T4" y="T5"/>
                </a:cxn>
                <a:cxn ang="T13">
                  <a:pos x="T6" y="T7"/>
                </a:cxn>
                <a:cxn ang="T14">
                  <a:pos x="T8" y="T9"/>
                </a:cxn>
              </a:cxnLst>
              <a:rect l="T15" t="T16" r="T17" b="T18"/>
              <a:pathLst>
                <a:path w="350" h="496">
                  <a:moveTo>
                    <a:pt x="104" y="496"/>
                  </a:moveTo>
                  <a:lnTo>
                    <a:pt x="0" y="392"/>
                  </a:lnTo>
                  <a:lnTo>
                    <a:pt x="213" y="0"/>
                  </a:lnTo>
                  <a:lnTo>
                    <a:pt x="350" y="0"/>
                  </a:lnTo>
                  <a:lnTo>
                    <a:pt x="104" y="4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7" name="Group 18"/>
          <p:cNvGrpSpPr>
            <a:grpSpLocks/>
          </p:cNvGrpSpPr>
          <p:nvPr/>
        </p:nvGrpSpPr>
        <p:grpSpPr bwMode="auto">
          <a:xfrm>
            <a:off x="1241758" y="1122065"/>
            <a:ext cx="5310188" cy="1436687"/>
            <a:chOff x="0" y="0"/>
            <a:chExt cx="3612" cy="978"/>
          </a:xfrm>
          <a:solidFill>
            <a:srgbClr val="A7C46E"/>
          </a:solidFill>
        </p:grpSpPr>
        <p:sp>
          <p:nvSpPr>
            <p:cNvPr id="18" name="Freeform 13"/>
            <p:cNvSpPr>
              <a:spLocks/>
            </p:cNvSpPr>
            <p:nvPr/>
          </p:nvSpPr>
          <p:spPr bwMode="auto">
            <a:xfrm>
              <a:off x="0" y="489"/>
              <a:ext cx="103" cy="489"/>
            </a:xfrm>
            <a:custGeom>
              <a:avLst/>
              <a:gdLst>
                <a:gd name="T0" fmla="*/ 287 w 97"/>
                <a:gd name="T1" fmla="*/ 489 h 489"/>
                <a:gd name="T2" fmla="*/ 287 w 97"/>
                <a:gd name="T3" fmla="*/ 97 h 489"/>
                <a:gd name="T4" fmla="*/ 0 w 97"/>
                <a:gd name="T5" fmla="*/ 0 h 489"/>
                <a:gd name="T6" fmla="*/ 0 w 97"/>
                <a:gd name="T7" fmla="*/ 400 h 489"/>
                <a:gd name="T8" fmla="*/ 287 w 97"/>
                <a:gd name="T9" fmla="*/ 489 h 489"/>
                <a:gd name="T10" fmla="*/ 0 60000 65536"/>
                <a:gd name="T11" fmla="*/ 0 60000 65536"/>
                <a:gd name="T12" fmla="*/ 0 60000 65536"/>
                <a:gd name="T13" fmla="*/ 0 60000 65536"/>
                <a:gd name="T14" fmla="*/ 0 60000 65536"/>
                <a:gd name="T15" fmla="*/ 0 w 97"/>
                <a:gd name="T16" fmla="*/ 0 h 489"/>
                <a:gd name="T17" fmla="*/ 97 w 97"/>
                <a:gd name="T18" fmla="*/ 489 h 489"/>
              </a:gdLst>
              <a:ahLst/>
              <a:cxnLst>
                <a:cxn ang="T10">
                  <a:pos x="T0" y="T1"/>
                </a:cxn>
                <a:cxn ang="T11">
                  <a:pos x="T2" y="T3"/>
                </a:cxn>
                <a:cxn ang="T12">
                  <a:pos x="T4" y="T5"/>
                </a:cxn>
                <a:cxn ang="T13">
                  <a:pos x="T6" y="T7"/>
                </a:cxn>
                <a:cxn ang="T14">
                  <a:pos x="T8" y="T9"/>
                </a:cxn>
              </a:cxnLst>
              <a:rect l="T15" t="T16" r="T17" b="T18"/>
              <a:pathLst>
                <a:path w="97" h="489">
                  <a:moveTo>
                    <a:pt x="97" y="489"/>
                  </a:moveTo>
                  <a:lnTo>
                    <a:pt x="97" y="97"/>
                  </a:lnTo>
                  <a:lnTo>
                    <a:pt x="0" y="0"/>
                  </a:lnTo>
                  <a:lnTo>
                    <a:pt x="0" y="400"/>
                  </a:lnTo>
                  <a:lnTo>
                    <a:pt x="97" y="4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 name="Freeform 14"/>
            <p:cNvSpPr>
              <a:spLocks/>
            </p:cNvSpPr>
            <p:nvPr/>
          </p:nvSpPr>
          <p:spPr bwMode="auto">
            <a:xfrm>
              <a:off x="0" y="487"/>
              <a:ext cx="3019" cy="99"/>
            </a:xfrm>
            <a:custGeom>
              <a:avLst/>
              <a:gdLst>
                <a:gd name="T0" fmla="*/ 97 w 3007"/>
                <a:gd name="T1" fmla="*/ 99 h 99"/>
                <a:gd name="T2" fmla="*/ 3230 w 3007"/>
                <a:gd name="T3" fmla="*/ 99 h 99"/>
                <a:gd name="T4" fmla="*/ 3124 w 3007"/>
                <a:gd name="T5" fmla="*/ 0 h 99"/>
                <a:gd name="T6" fmla="*/ 0 w 3007"/>
                <a:gd name="T7" fmla="*/ 2 h 99"/>
                <a:gd name="T8" fmla="*/ 97 w 3007"/>
                <a:gd name="T9" fmla="*/ 99 h 99"/>
                <a:gd name="T10" fmla="*/ 0 60000 65536"/>
                <a:gd name="T11" fmla="*/ 0 60000 65536"/>
                <a:gd name="T12" fmla="*/ 0 60000 65536"/>
                <a:gd name="T13" fmla="*/ 0 60000 65536"/>
                <a:gd name="T14" fmla="*/ 0 60000 65536"/>
                <a:gd name="T15" fmla="*/ 0 w 3007"/>
                <a:gd name="T16" fmla="*/ 0 h 99"/>
                <a:gd name="T17" fmla="*/ 3007 w 3007"/>
                <a:gd name="T18" fmla="*/ 99 h 99"/>
              </a:gdLst>
              <a:ahLst/>
              <a:cxnLst>
                <a:cxn ang="T10">
                  <a:pos x="T0" y="T1"/>
                </a:cxn>
                <a:cxn ang="T11">
                  <a:pos x="T2" y="T3"/>
                </a:cxn>
                <a:cxn ang="T12">
                  <a:pos x="T4" y="T5"/>
                </a:cxn>
                <a:cxn ang="T13">
                  <a:pos x="T6" y="T7"/>
                </a:cxn>
                <a:cxn ang="T14">
                  <a:pos x="T8" y="T9"/>
                </a:cxn>
              </a:cxnLst>
              <a:rect l="T15" t="T16" r="T17" b="T18"/>
              <a:pathLst>
                <a:path w="3007" h="99">
                  <a:moveTo>
                    <a:pt x="97" y="99"/>
                  </a:moveTo>
                  <a:lnTo>
                    <a:pt x="3007" y="99"/>
                  </a:lnTo>
                  <a:lnTo>
                    <a:pt x="2908" y="0"/>
                  </a:lnTo>
                  <a:lnTo>
                    <a:pt x="0" y="2"/>
                  </a:lnTo>
                  <a:lnTo>
                    <a:pt x="97"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 name="Freeform 15"/>
            <p:cNvSpPr>
              <a:spLocks/>
            </p:cNvSpPr>
            <p:nvPr/>
          </p:nvSpPr>
          <p:spPr bwMode="auto">
            <a:xfrm>
              <a:off x="97" y="95"/>
              <a:ext cx="3515" cy="883"/>
            </a:xfrm>
            <a:custGeom>
              <a:avLst/>
              <a:gdLst>
                <a:gd name="T0" fmla="*/ 0 w 3515"/>
                <a:gd name="T1" fmla="*/ 883 h 883"/>
                <a:gd name="T2" fmla="*/ 3515 w 3515"/>
                <a:gd name="T3" fmla="*/ 883 h 883"/>
                <a:gd name="T4" fmla="*/ 3028 w 3515"/>
                <a:gd name="T5" fmla="*/ 0 h 883"/>
                <a:gd name="T6" fmla="*/ 2617 w 3515"/>
                <a:gd name="T7" fmla="*/ 0 h 883"/>
                <a:gd name="T8" fmla="*/ 2910 w 3515"/>
                <a:gd name="T9" fmla="*/ 491 h 883"/>
                <a:gd name="T10" fmla="*/ 0 w 3515"/>
                <a:gd name="T11" fmla="*/ 491 h 883"/>
                <a:gd name="T12" fmla="*/ 0 w 3515"/>
                <a:gd name="T13" fmla="*/ 883 h 883"/>
                <a:gd name="T14" fmla="*/ 0 60000 65536"/>
                <a:gd name="T15" fmla="*/ 0 60000 65536"/>
                <a:gd name="T16" fmla="*/ 0 60000 65536"/>
                <a:gd name="T17" fmla="*/ 0 60000 65536"/>
                <a:gd name="T18" fmla="*/ 0 60000 65536"/>
                <a:gd name="T19" fmla="*/ 0 60000 65536"/>
                <a:gd name="T20" fmla="*/ 0 60000 65536"/>
                <a:gd name="T21" fmla="*/ 0 w 3515"/>
                <a:gd name="T22" fmla="*/ 0 h 883"/>
                <a:gd name="T23" fmla="*/ 3515 w 3515"/>
                <a:gd name="T24" fmla="*/ 883 h 8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15" h="883">
                  <a:moveTo>
                    <a:pt x="0" y="883"/>
                  </a:moveTo>
                  <a:lnTo>
                    <a:pt x="3515" y="883"/>
                  </a:lnTo>
                  <a:lnTo>
                    <a:pt x="3028" y="0"/>
                  </a:lnTo>
                  <a:lnTo>
                    <a:pt x="2617" y="0"/>
                  </a:lnTo>
                  <a:lnTo>
                    <a:pt x="2910" y="491"/>
                  </a:lnTo>
                  <a:lnTo>
                    <a:pt x="0" y="491"/>
                  </a:lnTo>
                  <a:lnTo>
                    <a:pt x="0" y="8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Freeform 16"/>
            <p:cNvSpPr>
              <a:spLocks/>
            </p:cNvSpPr>
            <p:nvPr/>
          </p:nvSpPr>
          <p:spPr bwMode="auto">
            <a:xfrm>
              <a:off x="2625" y="0"/>
              <a:ext cx="394" cy="586"/>
            </a:xfrm>
            <a:custGeom>
              <a:avLst/>
              <a:gdLst>
                <a:gd name="T0" fmla="*/ 493 w 382"/>
                <a:gd name="T1" fmla="*/ 487 h 586"/>
                <a:gd name="T2" fmla="*/ 0 w 382"/>
                <a:gd name="T3" fmla="*/ 0 h 586"/>
                <a:gd name="T4" fmla="*/ 155 w 382"/>
                <a:gd name="T5" fmla="*/ 95 h 586"/>
                <a:gd name="T6" fmla="*/ 665 w 382"/>
                <a:gd name="T7" fmla="*/ 586 h 586"/>
                <a:gd name="T8" fmla="*/ 493 w 382"/>
                <a:gd name="T9" fmla="*/ 487 h 586"/>
                <a:gd name="T10" fmla="*/ 0 60000 65536"/>
                <a:gd name="T11" fmla="*/ 0 60000 65536"/>
                <a:gd name="T12" fmla="*/ 0 60000 65536"/>
                <a:gd name="T13" fmla="*/ 0 60000 65536"/>
                <a:gd name="T14" fmla="*/ 0 60000 65536"/>
                <a:gd name="T15" fmla="*/ 0 w 382"/>
                <a:gd name="T16" fmla="*/ 0 h 586"/>
                <a:gd name="T17" fmla="*/ 382 w 382"/>
                <a:gd name="T18" fmla="*/ 586 h 586"/>
              </a:gdLst>
              <a:ahLst/>
              <a:cxnLst>
                <a:cxn ang="T10">
                  <a:pos x="T0" y="T1"/>
                </a:cxn>
                <a:cxn ang="T11">
                  <a:pos x="T2" y="T3"/>
                </a:cxn>
                <a:cxn ang="T12">
                  <a:pos x="T4" y="T5"/>
                </a:cxn>
                <a:cxn ang="T13">
                  <a:pos x="T6" y="T7"/>
                </a:cxn>
                <a:cxn ang="T14">
                  <a:pos x="T8" y="T9"/>
                </a:cxn>
              </a:cxnLst>
              <a:rect l="T15" t="T16" r="T17" b="T18"/>
              <a:pathLst>
                <a:path w="382" h="586">
                  <a:moveTo>
                    <a:pt x="283" y="487"/>
                  </a:moveTo>
                  <a:lnTo>
                    <a:pt x="0" y="0"/>
                  </a:lnTo>
                  <a:lnTo>
                    <a:pt x="89" y="95"/>
                  </a:lnTo>
                  <a:lnTo>
                    <a:pt x="382" y="586"/>
                  </a:lnTo>
                  <a:lnTo>
                    <a:pt x="283"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Freeform 17"/>
            <p:cNvSpPr>
              <a:spLocks/>
            </p:cNvSpPr>
            <p:nvPr/>
          </p:nvSpPr>
          <p:spPr bwMode="auto">
            <a:xfrm>
              <a:off x="2625" y="0"/>
              <a:ext cx="500" cy="95"/>
            </a:xfrm>
            <a:custGeom>
              <a:avLst/>
              <a:gdLst>
                <a:gd name="T0" fmla="*/ 0 w 500"/>
                <a:gd name="T1" fmla="*/ 0 h 95"/>
                <a:gd name="T2" fmla="*/ 411 w 500"/>
                <a:gd name="T3" fmla="*/ 0 h 95"/>
                <a:gd name="T4" fmla="*/ 500 w 500"/>
                <a:gd name="T5" fmla="*/ 95 h 95"/>
                <a:gd name="T6" fmla="*/ 89 w 500"/>
                <a:gd name="T7" fmla="*/ 95 h 95"/>
                <a:gd name="T8" fmla="*/ 0 w 500"/>
                <a:gd name="T9" fmla="*/ 0 h 95"/>
                <a:gd name="T10" fmla="*/ 0 60000 65536"/>
                <a:gd name="T11" fmla="*/ 0 60000 65536"/>
                <a:gd name="T12" fmla="*/ 0 60000 65536"/>
                <a:gd name="T13" fmla="*/ 0 60000 65536"/>
                <a:gd name="T14" fmla="*/ 0 60000 65536"/>
                <a:gd name="T15" fmla="*/ 0 w 500"/>
                <a:gd name="T16" fmla="*/ 0 h 95"/>
                <a:gd name="T17" fmla="*/ 500 w 500"/>
                <a:gd name="T18" fmla="*/ 95 h 95"/>
              </a:gdLst>
              <a:ahLst/>
              <a:cxnLst>
                <a:cxn ang="T10">
                  <a:pos x="T0" y="T1"/>
                </a:cxn>
                <a:cxn ang="T11">
                  <a:pos x="T2" y="T3"/>
                </a:cxn>
                <a:cxn ang="T12">
                  <a:pos x="T4" y="T5"/>
                </a:cxn>
                <a:cxn ang="T13">
                  <a:pos x="T6" y="T7"/>
                </a:cxn>
                <a:cxn ang="T14">
                  <a:pos x="T8" y="T9"/>
                </a:cxn>
              </a:cxnLst>
              <a:rect l="T15" t="T16" r="T17" b="T18"/>
              <a:pathLst>
                <a:path w="500" h="95">
                  <a:moveTo>
                    <a:pt x="0" y="0"/>
                  </a:moveTo>
                  <a:lnTo>
                    <a:pt x="411" y="0"/>
                  </a:lnTo>
                  <a:lnTo>
                    <a:pt x="500" y="95"/>
                  </a:lnTo>
                  <a:lnTo>
                    <a:pt x="89" y="9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3" name="Text Box 19"/>
          <p:cNvSpPr txBox="1">
            <a:spLocks noChangeArrowheads="1"/>
          </p:cNvSpPr>
          <p:nvPr/>
        </p:nvSpPr>
        <p:spPr bwMode="auto">
          <a:xfrm>
            <a:off x="1729121" y="2812752"/>
            <a:ext cx="4953000" cy="40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01688">
              <a:spcBef>
                <a:spcPct val="20000"/>
              </a:spcBef>
              <a:buChar char="•"/>
              <a:defRPr sz="2400">
                <a:solidFill>
                  <a:schemeClr val="bg2"/>
                </a:solidFill>
                <a:latin typeface="Arial" panose="020B0604020202020204" pitchFamily="34" charset="0"/>
                <a:ea typeface="Microsoft YaHei" panose="020B0503020204020204" pitchFamily="34" charset="-122"/>
              </a:defRPr>
            </a:lvl1pPr>
            <a:lvl2pPr marL="742950" indent="-285750" defTabSz="801688">
              <a:spcBef>
                <a:spcPct val="20000"/>
              </a:spcBef>
              <a:buChar char="–"/>
              <a:defRPr sz="2000">
                <a:solidFill>
                  <a:schemeClr val="bg2"/>
                </a:solidFill>
                <a:latin typeface="Arial" panose="020B0604020202020204" pitchFamily="34" charset="0"/>
                <a:ea typeface="Microsoft YaHei" panose="020B0503020204020204" pitchFamily="34" charset="-122"/>
              </a:defRPr>
            </a:lvl2pPr>
            <a:lvl3pPr marL="1143000" indent="-228600" defTabSz="801688">
              <a:spcBef>
                <a:spcPct val="20000"/>
              </a:spcBef>
              <a:buChar char="•"/>
              <a:defRPr>
                <a:solidFill>
                  <a:schemeClr val="bg2"/>
                </a:solidFill>
                <a:latin typeface="Arial" panose="020B0604020202020204" pitchFamily="34" charset="0"/>
                <a:ea typeface="Microsoft YaHei" panose="020B0503020204020204" pitchFamily="34" charset="-122"/>
              </a:defRPr>
            </a:lvl3pPr>
            <a:lvl4pPr marL="1600200" indent="-228600" defTabSz="801688">
              <a:spcBef>
                <a:spcPct val="20000"/>
              </a:spcBef>
              <a:buChar char="–"/>
              <a:defRPr sz="1600">
                <a:solidFill>
                  <a:schemeClr val="bg2"/>
                </a:solidFill>
                <a:latin typeface="Arial" panose="020B0604020202020204" pitchFamily="34" charset="0"/>
                <a:ea typeface="Microsoft YaHei" panose="020B0503020204020204" pitchFamily="34" charset="-122"/>
              </a:defRPr>
            </a:lvl4pPr>
            <a:lvl5pPr marL="2057400" indent="-228600" defTabSz="801688">
              <a:spcBef>
                <a:spcPct val="20000"/>
              </a:spcBef>
              <a:buChar char="»"/>
              <a:defRPr sz="1600">
                <a:solidFill>
                  <a:schemeClr val="bg2"/>
                </a:solidFill>
                <a:latin typeface="Arial" panose="020B0604020202020204" pitchFamily="34" charset="0"/>
                <a:ea typeface="Microsoft YaHei" panose="020B0503020204020204" pitchFamily="34" charset="-122"/>
              </a:defRPr>
            </a:lvl5pPr>
            <a:lvl6pPr marL="2514600" indent="-228600" defTabSz="801688" eaLnBrk="0" fontAlgn="base" hangingPunct="0">
              <a:spcBef>
                <a:spcPct val="20000"/>
              </a:spcBef>
              <a:spcAft>
                <a:spcPct val="0"/>
              </a:spcAft>
              <a:buChar char="»"/>
              <a:defRPr sz="1600">
                <a:solidFill>
                  <a:schemeClr val="bg2"/>
                </a:solidFill>
                <a:latin typeface="Arial" panose="020B0604020202020204" pitchFamily="34" charset="0"/>
                <a:ea typeface="Microsoft YaHei" panose="020B0503020204020204" pitchFamily="34" charset="-122"/>
              </a:defRPr>
            </a:lvl6pPr>
            <a:lvl7pPr marL="2971800" indent="-228600" defTabSz="801688" eaLnBrk="0" fontAlgn="base" hangingPunct="0">
              <a:spcBef>
                <a:spcPct val="20000"/>
              </a:spcBef>
              <a:spcAft>
                <a:spcPct val="0"/>
              </a:spcAft>
              <a:buChar char="»"/>
              <a:defRPr sz="1600">
                <a:solidFill>
                  <a:schemeClr val="bg2"/>
                </a:solidFill>
                <a:latin typeface="Arial" panose="020B0604020202020204" pitchFamily="34" charset="0"/>
                <a:ea typeface="Microsoft YaHei" panose="020B0503020204020204" pitchFamily="34" charset="-122"/>
              </a:defRPr>
            </a:lvl7pPr>
            <a:lvl8pPr marL="3429000" indent="-228600" defTabSz="801688" eaLnBrk="0" fontAlgn="base" hangingPunct="0">
              <a:spcBef>
                <a:spcPct val="20000"/>
              </a:spcBef>
              <a:spcAft>
                <a:spcPct val="0"/>
              </a:spcAft>
              <a:buChar char="»"/>
              <a:defRPr sz="1600">
                <a:solidFill>
                  <a:schemeClr val="bg2"/>
                </a:solidFill>
                <a:latin typeface="Arial" panose="020B0604020202020204" pitchFamily="34" charset="0"/>
                <a:ea typeface="Microsoft YaHei" panose="020B0503020204020204" pitchFamily="34" charset="-122"/>
              </a:defRPr>
            </a:lvl8pPr>
            <a:lvl9pPr marL="3886200" indent="-228600" defTabSz="801688" eaLnBrk="0" fontAlgn="base" hangingPunct="0">
              <a:spcBef>
                <a:spcPct val="20000"/>
              </a:spcBef>
              <a:spcAft>
                <a:spcPct val="0"/>
              </a:spcAft>
              <a:buChar char="»"/>
              <a:defRPr sz="1600">
                <a:solidFill>
                  <a:schemeClr val="bg2"/>
                </a:solidFill>
                <a:latin typeface="Arial" panose="020B0604020202020204" pitchFamily="34" charset="0"/>
                <a:ea typeface="Microsoft YaHei" panose="020B0503020204020204" pitchFamily="34" charset="-122"/>
              </a:defRPr>
            </a:lvl9pPr>
          </a:lstStyle>
          <a:p>
            <a:pPr>
              <a:lnSpc>
                <a:spcPct val="120000"/>
              </a:lnSpc>
              <a:spcBef>
                <a:spcPct val="0"/>
              </a:spcBef>
              <a:buFontTx/>
              <a:buNone/>
            </a:pPr>
            <a:r>
              <a:rPr lang="vi-VN" altLang="vi-VN"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Phương pháp phân tích xử lý dữ liệu</a:t>
            </a:r>
            <a:endParaRPr lang="en-US" altLang="vi-VN"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Text Box 19"/>
          <p:cNvSpPr txBox="1">
            <a:spLocks noChangeArrowheads="1"/>
          </p:cNvSpPr>
          <p:nvPr/>
        </p:nvSpPr>
        <p:spPr bwMode="auto">
          <a:xfrm>
            <a:off x="1752374" y="3434705"/>
            <a:ext cx="401637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01688">
              <a:spcBef>
                <a:spcPct val="20000"/>
              </a:spcBef>
              <a:buChar char="•"/>
              <a:defRPr sz="2400">
                <a:solidFill>
                  <a:schemeClr val="bg2"/>
                </a:solidFill>
                <a:latin typeface="Arial" panose="020B0604020202020204" pitchFamily="34" charset="0"/>
                <a:ea typeface="Microsoft YaHei" panose="020B0503020204020204" pitchFamily="34" charset="-122"/>
              </a:defRPr>
            </a:lvl1pPr>
            <a:lvl2pPr marL="742950" indent="-285750" defTabSz="801688">
              <a:spcBef>
                <a:spcPct val="20000"/>
              </a:spcBef>
              <a:buChar char="–"/>
              <a:defRPr sz="2000">
                <a:solidFill>
                  <a:schemeClr val="bg2"/>
                </a:solidFill>
                <a:latin typeface="Arial" panose="020B0604020202020204" pitchFamily="34" charset="0"/>
                <a:ea typeface="Microsoft YaHei" panose="020B0503020204020204" pitchFamily="34" charset="-122"/>
              </a:defRPr>
            </a:lvl2pPr>
            <a:lvl3pPr marL="1143000" indent="-228600" defTabSz="801688">
              <a:spcBef>
                <a:spcPct val="20000"/>
              </a:spcBef>
              <a:buChar char="•"/>
              <a:defRPr>
                <a:solidFill>
                  <a:schemeClr val="bg2"/>
                </a:solidFill>
                <a:latin typeface="Arial" panose="020B0604020202020204" pitchFamily="34" charset="0"/>
                <a:ea typeface="Microsoft YaHei" panose="020B0503020204020204" pitchFamily="34" charset="-122"/>
              </a:defRPr>
            </a:lvl3pPr>
            <a:lvl4pPr marL="1600200" indent="-228600" defTabSz="801688">
              <a:spcBef>
                <a:spcPct val="20000"/>
              </a:spcBef>
              <a:buChar char="–"/>
              <a:defRPr sz="1600">
                <a:solidFill>
                  <a:schemeClr val="bg2"/>
                </a:solidFill>
                <a:latin typeface="Arial" panose="020B0604020202020204" pitchFamily="34" charset="0"/>
                <a:ea typeface="Microsoft YaHei" panose="020B0503020204020204" pitchFamily="34" charset="-122"/>
              </a:defRPr>
            </a:lvl4pPr>
            <a:lvl5pPr marL="2057400" indent="-228600" defTabSz="801688">
              <a:spcBef>
                <a:spcPct val="20000"/>
              </a:spcBef>
              <a:buChar char="»"/>
              <a:defRPr sz="1600">
                <a:solidFill>
                  <a:schemeClr val="bg2"/>
                </a:solidFill>
                <a:latin typeface="Arial" panose="020B0604020202020204" pitchFamily="34" charset="0"/>
                <a:ea typeface="Microsoft YaHei" panose="020B0503020204020204" pitchFamily="34" charset="-122"/>
              </a:defRPr>
            </a:lvl5pPr>
            <a:lvl6pPr marL="2514600" indent="-228600" defTabSz="801688" eaLnBrk="0" fontAlgn="base" hangingPunct="0">
              <a:spcBef>
                <a:spcPct val="20000"/>
              </a:spcBef>
              <a:spcAft>
                <a:spcPct val="0"/>
              </a:spcAft>
              <a:buChar char="»"/>
              <a:defRPr sz="1600">
                <a:solidFill>
                  <a:schemeClr val="bg2"/>
                </a:solidFill>
                <a:latin typeface="Arial" panose="020B0604020202020204" pitchFamily="34" charset="0"/>
                <a:ea typeface="Microsoft YaHei" panose="020B0503020204020204" pitchFamily="34" charset="-122"/>
              </a:defRPr>
            </a:lvl6pPr>
            <a:lvl7pPr marL="2971800" indent="-228600" defTabSz="801688" eaLnBrk="0" fontAlgn="base" hangingPunct="0">
              <a:spcBef>
                <a:spcPct val="20000"/>
              </a:spcBef>
              <a:spcAft>
                <a:spcPct val="0"/>
              </a:spcAft>
              <a:buChar char="»"/>
              <a:defRPr sz="1600">
                <a:solidFill>
                  <a:schemeClr val="bg2"/>
                </a:solidFill>
                <a:latin typeface="Arial" panose="020B0604020202020204" pitchFamily="34" charset="0"/>
                <a:ea typeface="Microsoft YaHei" panose="020B0503020204020204" pitchFamily="34" charset="-122"/>
              </a:defRPr>
            </a:lvl7pPr>
            <a:lvl8pPr marL="3429000" indent="-228600" defTabSz="801688" eaLnBrk="0" fontAlgn="base" hangingPunct="0">
              <a:spcBef>
                <a:spcPct val="20000"/>
              </a:spcBef>
              <a:spcAft>
                <a:spcPct val="0"/>
              </a:spcAft>
              <a:buChar char="»"/>
              <a:defRPr sz="1600">
                <a:solidFill>
                  <a:schemeClr val="bg2"/>
                </a:solidFill>
                <a:latin typeface="Arial" panose="020B0604020202020204" pitchFamily="34" charset="0"/>
                <a:ea typeface="Microsoft YaHei" panose="020B0503020204020204" pitchFamily="34" charset="-122"/>
              </a:defRPr>
            </a:lvl8pPr>
            <a:lvl9pPr marL="3886200" indent="-228600" defTabSz="801688" eaLnBrk="0" fontAlgn="base" hangingPunct="0">
              <a:spcBef>
                <a:spcPct val="20000"/>
              </a:spcBef>
              <a:spcAft>
                <a:spcPct val="0"/>
              </a:spcAft>
              <a:buChar char="»"/>
              <a:defRPr sz="1600">
                <a:solidFill>
                  <a:schemeClr val="bg2"/>
                </a:solidFill>
                <a:latin typeface="Arial" panose="020B0604020202020204" pitchFamily="34" charset="0"/>
                <a:ea typeface="Microsoft YaHei" panose="020B0503020204020204" pitchFamily="34" charset="-122"/>
              </a:defRPr>
            </a:lvl9pPr>
          </a:lstStyle>
          <a:p>
            <a:pPr>
              <a:lnSpc>
                <a:spcPct val="120000"/>
              </a:lnSpc>
              <a:spcBef>
                <a:spcPct val="0"/>
              </a:spcBef>
              <a:buFontTx/>
              <a:buNone/>
            </a:pPr>
            <a:r>
              <a:rPr lang="vi-VN" altLang="vi-VN"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Phương pháp mô hình toán</a:t>
            </a:r>
            <a:endParaRPr lang="en-US" altLang="vi-VN"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Text Box 19"/>
          <p:cNvSpPr txBox="1">
            <a:spLocks noChangeArrowheads="1"/>
          </p:cNvSpPr>
          <p:nvPr/>
        </p:nvSpPr>
        <p:spPr bwMode="auto">
          <a:xfrm>
            <a:off x="1729121" y="1977251"/>
            <a:ext cx="4170362" cy="40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01688">
              <a:spcBef>
                <a:spcPct val="20000"/>
              </a:spcBef>
              <a:buChar char="•"/>
              <a:defRPr sz="2400">
                <a:solidFill>
                  <a:schemeClr val="bg2"/>
                </a:solidFill>
                <a:latin typeface="Arial" panose="020B0604020202020204" pitchFamily="34" charset="0"/>
                <a:ea typeface="Microsoft YaHei" panose="020B0503020204020204" pitchFamily="34" charset="-122"/>
              </a:defRPr>
            </a:lvl1pPr>
            <a:lvl2pPr marL="742950" indent="-285750" defTabSz="801688">
              <a:spcBef>
                <a:spcPct val="20000"/>
              </a:spcBef>
              <a:buChar char="–"/>
              <a:defRPr sz="2000">
                <a:solidFill>
                  <a:schemeClr val="bg2"/>
                </a:solidFill>
                <a:latin typeface="Arial" panose="020B0604020202020204" pitchFamily="34" charset="0"/>
                <a:ea typeface="Microsoft YaHei" panose="020B0503020204020204" pitchFamily="34" charset="-122"/>
              </a:defRPr>
            </a:lvl2pPr>
            <a:lvl3pPr marL="1143000" indent="-228600" defTabSz="801688">
              <a:spcBef>
                <a:spcPct val="20000"/>
              </a:spcBef>
              <a:buChar char="•"/>
              <a:defRPr>
                <a:solidFill>
                  <a:schemeClr val="bg2"/>
                </a:solidFill>
                <a:latin typeface="Arial" panose="020B0604020202020204" pitchFamily="34" charset="0"/>
                <a:ea typeface="Microsoft YaHei" panose="020B0503020204020204" pitchFamily="34" charset="-122"/>
              </a:defRPr>
            </a:lvl3pPr>
            <a:lvl4pPr marL="1600200" indent="-228600" defTabSz="801688">
              <a:spcBef>
                <a:spcPct val="20000"/>
              </a:spcBef>
              <a:buChar char="–"/>
              <a:defRPr sz="1600">
                <a:solidFill>
                  <a:schemeClr val="bg2"/>
                </a:solidFill>
                <a:latin typeface="Arial" panose="020B0604020202020204" pitchFamily="34" charset="0"/>
                <a:ea typeface="Microsoft YaHei" panose="020B0503020204020204" pitchFamily="34" charset="-122"/>
              </a:defRPr>
            </a:lvl4pPr>
            <a:lvl5pPr marL="2057400" indent="-228600" defTabSz="801688">
              <a:spcBef>
                <a:spcPct val="20000"/>
              </a:spcBef>
              <a:buChar char="»"/>
              <a:defRPr sz="1600">
                <a:solidFill>
                  <a:schemeClr val="bg2"/>
                </a:solidFill>
                <a:latin typeface="Arial" panose="020B0604020202020204" pitchFamily="34" charset="0"/>
                <a:ea typeface="Microsoft YaHei" panose="020B0503020204020204" pitchFamily="34" charset="-122"/>
              </a:defRPr>
            </a:lvl5pPr>
            <a:lvl6pPr marL="2514600" indent="-228600" defTabSz="801688" eaLnBrk="0" fontAlgn="base" hangingPunct="0">
              <a:spcBef>
                <a:spcPct val="20000"/>
              </a:spcBef>
              <a:spcAft>
                <a:spcPct val="0"/>
              </a:spcAft>
              <a:buChar char="»"/>
              <a:defRPr sz="1600">
                <a:solidFill>
                  <a:schemeClr val="bg2"/>
                </a:solidFill>
                <a:latin typeface="Arial" panose="020B0604020202020204" pitchFamily="34" charset="0"/>
                <a:ea typeface="Microsoft YaHei" panose="020B0503020204020204" pitchFamily="34" charset="-122"/>
              </a:defRPr>
            </a:lvl6pPr>
            <a:lvl7pPr marL="2971800" indent="-228600" defTabSz="801688" eaLnBrk="0" fontAlgn="base" hangingPunct="0">
              <a:spcBef>
                <a:spcPct val="20000"/>
              </a:spcBef>
              <a:spcAft>
                <a:spcPct val="0"/>
              </a:spcAft>
              <a:buChar char="»"/>
              <a:defRPr sz="1600">
                <a:solidFill>
                  <a:schemeClr val="bg2"/>
                </a:solidFill>
                <a:latin typeface="Arial" panose="020B0604020202020204" pitchFamily="34" charset="0"/>
                <a:ea typeface="Microsoft YaHei" panose="020B0503020204020204" pitchFamily="34" charset="-122"/>
              </a:defRPr>
            </a:lvl7pPr>
            <a:lvl8pPr marL="3429000" indent="-228600" defTabSz="801688" eaLnBrk="0" fontAlgn="base" hangingPunct="0">
              <a:spcBef>
                <a:spcPct val="20000"/>
              </a:spcBef>
              <a:spcAft>
                <a:spcPct val="0"/>
              </a:spcAft>
              <a:buChar char="»"/>
              <a:defRPr sz="1600">
                <a:solidFill>
                  <a:schemeClr val="bg2"/>
                </a:solidFill>
                <a:latin typeface="Arial" panose="020B0604020202020204" pitchFamily="34" charset="0"/>
                <a:ea typeface="Microsoft YaHei" panose="020B0503020204020204" pitchFamily="34" charset="-122"/>
              </a:defRPr>
            </a:lvl8pPr>
            <a:lvl9pPr marL="3886200" indent="-228600" defTabSz="801688" eaLnBrk="0" fontAlgn="base" hangingPunct="0">
              <a:spcBef>
                <a:spcPct val="20000"/>
              </a:spcBef>
              <a:spcAft>
                <a:spcPct val="0"/>
              </a:spcAft>
              <a:buChar char="»"/>
              <a:defRPr sz="1600">
                <a:solidFill>
                  <a:schemeClr val="bg2"/>
                </a:solidFill>
                <a:latin typeface="Arial" panose="020B0604020202020204" pitchFamily="34" charset="0"/>
                <a:ea typeface="Microsoft YaHei" panose="020B0503020204020204" pitchFamily="34" charset="-122"/>
              </a:defRPr>
            </a:lvl9pPr>
          </a:lstStyle>
          <a:p>
            <a:pPr>
              <a:lnSpc>
                <a:spcPct val="120000"/>
              </a:lnSpc>
              <a:spcBef>
                <a:spcPct val="0"/>
              </a:spcBef>
              <a:buFontTx/>
              <a:buNone/>
            </a:pPr>
            <a:r>
              <a:rPr lang="vi-VN" altLang="vi-VN"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Phương pháp </a:t>
            </a:r>
            <a:r>
              <a:rPr lang="en-US" altLang="vi-VN" b="1"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thu</a:t>
            </a:r>
            <a:r>
              <a:rPr lang="en-US" altLang="vi-VN"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vi-VN" b="1"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thập</a:t>
            </a:r>
            <a:r>
              <a:rPr lang="en-US" altLang="vi-VN"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vi-VN" b="1"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dữ</a:t>
            </a:r>
            <a:r>
              <a:rPr lang="en-US" altLang="vi-VN"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vi-VN" b="1"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liệu</a:t>
            </a:r>
            <a:endParaRPr lang="en-US" altLang="vi-VN"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Date Placeholder 2"/>
          <p:cNvSpPr>
            <a:spLocks noGrp="1"/>
          </p:cNvSpPr>
          <p:nvPr>
            <p:ph type="dt" sz="half" idx="2"/>
          </p:nvPr>
        </p:nvSpPr>
        <p:spPr/>
        <p:txBody>
          <a:bodyPr/>
          <a:lstStyle/>
          <a:p>
            <a:r>
              <a:rPr lang="en-US" smtClean="0"/>
              <a:t>5/18/2018</a:t>
            </a:r>
            <a:endParaRPr lang="en-US" dirty="0"/>
          </a:p>
        </p:txBody>
      </p:sp>
      <p:sp>
        <p:nvSpPr>
          <p:cNvPr id="4" name="Footer Placeholder 3"/>
          <p:cNvSpPr>
            <a:spLocks noGrp="1"/>
          </p:cNvSpPr>
          <p:nvPr>
            <p:ph type="ftr" sz="quarter" idx="3"/>
          </p:nvPr>
        </p:nvSpPr>
        <p:spPr/>
        <p:txBody>
          <a:bodyPr/>
          <a:lstStyle/>
          <a:p>
            <a:r>
              <a:rPr lang="en-US" smtClean="0"/>
              <a:t>Báo cáo tổng kết nghiên cứu khoa học sinh viên</a:t>
            </a:r>
            <a:endParaRPr lang="en-US" dirty="0"/>
          </a:p>
        </p:txBody>
      </p:sp>
      <p:sp>
        <p:nvSpPr>
          <p:cNvPr id="26" name="Slide Number Placeholder 25"/>
          <p:cNvSpPr>
            <a:spLocks noGrp="1"/>
          </p:cNvSpPr>
          <p:nvPr>
            <p:ph type="sldNum" sz="quarter" idx="4"/>
          </p:nvPr>
        </p:nvSpPr>
        <p:spPr/>
        <p:txBody>
          <a:bodyPr/>
          <a:lstStyle/>
          <a:p>
            <a:fld id="{0F31DC1F-5561-484E-AB46-68C682854F61}" type="slidenum">
              <a:rPr lang="en-US" smtClean="0"/>
              <a:t>8</a:t>
            </a:fld>
            <a:endParaRPr lang="en-US" dirty="0"/>
          </a:p>
        </p:txBody>
      </p:sp>
    </p:spTree>
    <p:extLst>
      <p:ext uri="{BB962C8B-B14F-4D97-AF65-F5344CB8AC3E}">
        <p14:creationId xmlns:p14="http://schemas.microsoft.com/office/powerpoint/2010/main" val="18598866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C00775A6-73F5-4618-8CFD-72D7BD109232}"/>
              </a:ext>
            </a:extLst>
          </p:cNvPr>
          <p:cNvSpPr>
            <a:spLocks noGrp="1"/>
          </p:cNvSpPr>
          <p:nvPr>
            <p:ph type="title"/>
          </p:nvPr>
        </p:nvSpPr>
        <p:spPr>
          <a:xfrm>
            <a:off x="290151" y="245365"/>
            <a:ext cx="8229600" cy="606846"/>
          </a:xfrm>
        </p:spPr>
        <p:txBody>
          <a:bodyPr>
            <a:normAutofit/>
          </a:bodyPr>
          <a:lstStyle/>
          <a:p>
            <a:r>
              <a:rPr lang="en-US" sz="3200" dirty="0" smtClean="0">
                <a:latin typeface="Times New Roman" pitchFamily="18" charset="0"/>
                <a:cs typeface="Times New Roman" pitchFamily="18" charset="0"/>
              </a:rPr>
              <a:t>3. PHƯ</a:t>
            </a:r>
            <a:r>
              <a:rPr lang="vi-VN" sz="3200" dirty="0">
                <a:latin typeface="Times New Roman" pitchFamily="18" charset="0"/>
                <a:cs typeface="Times New Roman" pitchFamily="18" charset="0"/>
              </a:rPr>
              <a:t>Ơ</a:t>
            </a:r>
            <a:r>
              <a:rPr lang="en-US" sz="3200" dirty="0">
                <a:latin typeface="Times New Roman" pitchFamily="18" charset="0"/>
                <a:cs typeface="Times New Roman" pitchFamily="18" charset="0"/>
              </a:rPr>
              <a:t>NG PHÁP NGHIÊN CỨU</a:t>
            </a:r>
          </a:p>
        </p:txBody>
      </p:sp>
      <p:sp>
        <p:nvSpPr>
          <p:cNvPr id="7" name="Content Placeholder 6"/>
          <p:cNvSpPr>
            <a:spLocks noGrp="1"/>
          </p:cNvSpPr>
          <p:nvPr>
            <p:ph idx="1"/>
          </p:nvPr>
        </p:nvSpPr>
        <p:spPr>
          <a:xfrm>
            <a:off x="467544" y="973962"/>
            <a:ext cx="8424936" cy="4011910"/>
          </a:xfrm>
        </p:spPr>
        <p:txBody>
          <a:bodyPr>
            <a:normAutofit fontScale="62500" lnSpcReduction="20000"/>
          </a:bodyPr>
          <a:lstStyle/>
          <a:p>
            <a:pPr marL="0" indent="0" algn="just">
              <a:buNone/>
            </a:pPr>
            <a:r>
              <a:rPr lang="vi-VN" sz="3100" b="1" i="1" dirty="0">
                <a:latin typeface="+mj-lt"/>
              </a:rPr>
              <a:t>Phương pháp thu thập dữ liệu:</a:t>
            </a:r>
            <a:endParaRPr lang="vi-VN" sz="3100" dirty="0">
              <a:latin typeface="+mj-lt"/>
            </a:endParaRPr>
          </a:p>
          <a:p>
            <a:pPr marL="0" indent="0" algn="just">
              <a:lnSpc>
                <a:spcPct val="120000"/>
              </a:lnSpc>
              <a:buNone/>
            </a:pPr>
            <a:r>
              <a:rPr lang="vi-VN" sz="3100" dirty="0">
                <a:latin typeface="+mj-lt"/>
              </a:rPr>
              <a:t> </a:t>
            </a:r>
            <a:r>
              <a:rPr lang="en-US" sz="3100" dirty="0">
                <a:latin typeface="+mj-lt"/>
              </a:rPr>
              <a:t>	</a:t>
            </a:r>
            <a:r>
              <a:rPr lang="vi-VN" sz="3100" dirty="0">
                <a:latin typeface="+mj-lt"/>
              </a:rPr>
              <a:t>Đề tài thu thập cơ sở dữ liệu thứ cấp từ các nguồn như : bài báo, internet, các báo cáo chuyên đề của dự án và các đề tài có liên quan đến khu vực nghiên cứ</a:t>
            </a:r>
            <a:r>
              <a:rPr lang="en-US" sz="3100" dirty="0">
                <a:latin typeface="+mj-lt"/>
              </a:rPr>
              <a:t>u</a:t>
            </a:r>
            <a:r>
              <a:rPr lang="vi-VN" sz="3100" dirty="0">
                <a:latin typeface="+mj-lt"/>
              </a:rPr>
              <a:t>. Thu thập các cơ sở dữ liệu về địa hình, mực nước biển, các điều kiện về khí tượng thủy hải văn vùng nghiên cứu</a:t>
            </a:r>
            <a:r>
              <a:rPr lang="vi-VN" sz="3100" dirty="0" smtClean="0">
                <a:latin typeface="+mj-lt"/>
              </a:rPr>
              <a:t>.</a:t>
            </a:r>
            <a:endParaRPr lang="en-US" sz="3100" dirty="0" smtClean="0">
              <a:latin typeface="+mj-lt"/>
            </a:endParaRPr>
          </a:p>
          <a:p>
            <a:pPr marL="0" indent="0" algn="just">
              <a:lnSpc>
                <a:spcPct val="120000"/>
              </a:lnSpc>
              <a:buNone/>
            </a:pPr>
            <a:endParaRPr lang="vi-VN" sz="3100" dirty="0">
              <a:latin typeface="+mj-lt"/>
            </a:endParaRPr>
          </a:p>
          <a:p>
            <a:pPr marL="0" indent="0" algn="just">
              <a:buNone/>
            </a:pPr>
            <a:r>
              <a:rPr lang="vi-VN" sz="3100" b="1" i="1" dirty="0">
                <a:latin typeface="+mj-lt"/>
              </a:rPr>
              <a:t>Phương pháp phân tích xử lý dữ liệu:</a:t>
            </a:r>
            <a:endParaRPr lang="vi-VN" sz="3100" dirty="0">
              <a:latin typeface="+mj-lt"/>
            </a:endParaRPr>
          </a:p>
          <a:p>
            <a:pPr marL="0" indent="0" algn="just">
              <a:lnSpc>
                <a:spcPct val="120000"/>
              </a:lnSpc>
              <a:buNone/>
            </a:pPr>
            <a:r>
              <a:rPr lang="en-US" sz="3100" dirty="0">
                <a:latin typeface="+mj-lt"/>
              </a:rPr>
              <a:t>	</a:t>
            </a:r>
            <a:r>
              <a:rPr lang="vi-VN" sz="3100" dirty="0">
                <a:latin typeface="+mj-lt"/>
              </a:rPr>
              <a:t>Sử dụng phương pháp viễn thám để tạo các cơ sở dữ liệu phục vụ cho nghiên cứu bao gồm: địa hình, đường bờ và các thông số hải văn khu vực nghiên cứu.</a:t>
            </a:r>
          </a:p>
          <a:p>
            <a:pPr marL="0" indent="0" algn="just">
              <a:lnSpc>
                <a:spcPct val="120000"/>
              </a:lnSpc>
              <a:buNone/>
            </a:pPr>
            <a:r>
              <a:rPr lang="en-US" sz="3100" dirty="0">
                <a:latin typeface="+mj-lt"/>
              </a:rPr>
              <a:t>	</a:t>
            </a:r>
            <a:r>
              <a:rPr lang="vi-VN" sz="3100" dirty="0">
                <a:latin typeface="+mj-lt"/>
              </a:rPr>
              <a:t>Phân tích các tài liệu thu thập của các đề tài dự án để tạo cơ sở dữ liệu phục vụ cho việc mô phỏng thủy lực và đánh giá độ tin cậy của mô </a:t>
            </a:r>
            <a:r>
              <a:rPr lang="en-US" sz="3100" dirty="0">
                <a:latin typeface="Times New Roman" panose="02020603050405020304" pitchFamily="18" charset="0"/>
                <a:cs typeface="Times New Roman" panose="02020603050405020304" pitchFamily="18" charset="0"/>
              </a:rPr>
              <a:t>h</a:t>
            </a:r>
            <a:r>
              <a:rPr lang="vi-VN" sz="3100" dirty="0">
                <a:latin typeface="+mj-lt"/>
              </a:rPr>
              <a:t>ình mô phỏng.</a:t>
            </a:r>
          </a:p>
          <a:p>
            <a:pPr algn="ctr"/>
            <a:endParaRPr lang="en-US" dirty="0"/>
          </a:p>
          <a:p>
            <a:pPr marL="0" indent="0">
              <a:buNone/>
            </a:pPr>
            <a:endParaRPr lang="en-US" dirty="0"/>
          </a:p>
        </p:txBody>
      </p:sp>
      <p:sp>
        <p:nvSpPr>
          <p:cNvPr id="2" name="Date Placeholder 1"/>
          <p:cNvSpPr>
            <a:spLocks noGrp="1"/>
          </p:cNvSpPr>
          <p:nvPr>
            <p:ph type="dt" sz="half" idx="10"/>
          </p:nvPr>
        </p:nvSpPr>
        <p:spPr/>
        <p:txBody>
          <a:bodyPr/>
          <a:lstStyle/>
          <a:p>
            <a:r>
              <a:rPr lang="en-US" smtClean="0"/>
              <a:t>5/18/2018</a:t>
            </a:r>
            <a:endParaRPr lang="en-US"/>
          </a:p>
        </p:txBody>
      </p:sp>
      <p:sp>
        <p:nvSpPr>
          <p:cNvPr id="3" name="Footer Placeholder 2"/>
          <p:cNvSpPr>
            <a:spLocks noGrp="1"/>
          </p:cNvSpPr>
          <p:nvPr>
            <p:ph type="ftr" sz="quarter" idx="11"/>
          </p:nvPr>
        </p:nvSpPr>
        <p:spPr>
          <a:xfrm>
            <a:off x="3203848" y="4812458"/>
            <a:ext cx="3945786" cy="273844"/>
          </a:xfrm>
        </p:spPr>
        <p:txBody>
          <a:bodyPr/>
          <a:lstStyle/>
          <a:p>
            <a:r>
              <a:rPr lang="en-US" dirty="0" err="1" smtClean="0"/>
              <a:t>Báo</a:t>
            </a:r>
            <a:r>
              <a:rPr lang="en-US" dirty="0" smtClean="0"/>
              <a:t> </a:t>
            </a:r>
            <a:r>
              <a:rPr lang="en-US" dirty="0" err="1" smtClean="0"/>
              <a:t>cáo</a:t>
            </a:r>
            <a:r>
              <a:rPr lang="en-US" dirty="0" smtClean="0"/>
              <a:t> </a:t>
            </a:r>
            <a:r>
              <a:rPr lang="en-US" dirty="0" err="1" smtClean="0"/>
              <a:t>tổng</a:t>
            </a:r>
            <a:r>
              <a:rPr lang="en-US" dirty="0" smtClean="0"/>
              <a:t> </a:t>
            </a:r>
            <a:r>
              <a:rPr lang="en-US" dirty="0" err="1" smtClean="0"/>
              <a:t>kết</a:t>
            </a:r>
            <a:r>
              <a:rPr lang="en-US" dirty="0" smtClean="0"/>
              <a:t> </a:t>
            </a:r>
            <a:r>
              <a:rPr lang="en-US" dirty="0" err="1" smtClean="0"/>
              <a:t>nghiên</a:t>
            </a:r>
            <a:r>
              <a:rPr lang="en-US" dirty="0" smtClean="0"/>
              <a:t> </a:t>
            </a:r>
            <a:r>
              <a:rPr lang="en-US" dirty="0" err="1" smtClean="0"/>
              <a:t>cứu</a:t>
            </a:r>
            <a:r>
              <a:rPr lang="en-US" dirty="0" smtClean="0"/>
              <a:t> </a:t>
            </a:r>
            <a:r>
              <a:rPr lang="en-US" dirty="0" err="1" smtClean="0"/>
              <a:t>khoa</a:t>
            </a:r>
            <a:r>
              <a:rPr lang="en-US" dirty="0" smtClean="0"/>
              <a:t> </a:t>
            </a:r>
            <a:r>
              <a:rPr lang="en-US" dirty="0" err="1" smtClean="0"/>
              <a:t>học</a:t>
            </a:r>
            <a:r>
              <a:rPr lang="en-US" dirty="0" smtClean="0"/>
              <a:t> </a:t>
            </a:r>
            <a:r>
              <a:rPr lang="en-US" dirty="0" err="1" smtClean="0"/>
              <a:t>sinh</a:t>
            </a:r>
            <a:r>
              <a:rPr lang="en-US" dirty="0" smtClean="0"/>
              <a:t> </a:t>
            </a:r>
            <a:r>
              <a:rPr lang="en-US" dirty="0" err="1" smtClean="0"/>
              <a:t>viên</a:t>
            </a:r>
            <a:endParaRPr lang="en-US" dirty="0"/>
          </a:p>
        </p:txBody>
      </p:sp>
      <p:sp>
        <p:nvSpPr>
          <p:cNvPr id="4" name="Slide Number Placeholder 3"/>
          <p:cNvSpPr>
            <a:spLocks noGrp="1"/>
          </p:cNvSpPr>
          <p:nvPr>
            <p:ph type="sldNum" sz="quarter" idx="12"/>
          </p:nvPr>
        </p:nvSpPr>
        <p:spPr/>
        <p:txBody>
          <a:bodyPr/>
          <a:lstStyle/>
          <a:p>
            <a:fld id="{0F31DC1F-5561-484E-AB46-68C682854F61}" type="slidenum">
              <a:rPr lang="en-US" smtClean="0"/>
              <a:t>9</a:t>
            </a:fld>
            <a:endParaRPr lang="en-US"/>
          </a:p>
        </p:txBody>
      </p:sp>
    </p:spTree>
    <p:extLst>
      <p:ext uri="{BB962C8B-B14F-4D97-AF65-F5344CB8AC3E}">
        <p14:creationId xmlns:p14="http://schemas.microsoft.com/office/powerpoint/2010/main" val="192920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barn(inVertical)">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barn(inVertical)">
                                      <p:cBhvr>
                                        <p:cTn id="15" dur="500"/>
                                        <p:tgtEl>
                                          <p:spTgt spid="7">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barn(inVertical)">
                                      <p:cBhvr>
                                        <p:cTn id="18" dur="500"/>
                                        <p:tgtEl>
                                          <p:spTgt spid="7">
                                            <p:txEl>
                                              <p:pRg st="4" end="4"/>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barn(inVertical)">
                                      <p:cBhvr>
                                        <p:cTn id="21"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180301_Bao_cao_Do_A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2975</TotalTime>
  <Words>3289</Words>
  <Application>Microsoft Office PowerPoint</Application>
  <PresentationFormat>On-screen Show (16:9)</PresentationFormat>
  <Paragraphs>564</Paragraphs>
  <Slides>42</Slides>
  <Notes>1</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42</vt:i4>
      </vt:variant>
    </vt:vector>
  </HeadingPairs>
  <TitlesOfParts>
    <vt:vector size="56" baseType="lpstr">
      <vt:lpstr>맑은 고딕</vt:lpstr>
      <vt:lpstr>宋体</vt:lpstr>
      <vt:lpstr>Arial</vt:lpstr>
      <vt:lpstr>Calibri</vt:lpstr>
      <vt:lpstr>Calibri Light</vt:lpstr>
      <vt:lpstr>Minion Pro</vt:lpstr>
      <vt:lpstr>Segoe UI</vt:lpstr>
      <vt:lpstr>Segoe UI Light</vt:lpstr>
      <vt:lpstr>Symbol</vt:lpstr>
      <vt:lpstr>Tahoma</vt:lpstr>
      <vt:lpstr>Times New Roman</vt:lpstr>
      <vt:lpstr>Custom Design</vt:lpstr>
      <vt:lpstr>20180301_Bao_cao_Do_An</vt:lpstr>
      <vt:lpstr>Equation</vt:lpstr>
      <vt:lpstr>PowerPoint Presentation</vt:lpstr>
      <vt:lpstr>PowerPoint Presentation</vt:lpstr>
      <vt:lpstr> 1. ĐẶT VẤN ĐỀ </vt:lpstr>
      <vt:lpstr>PowerPoint Presentation</vt:lpstr>
      <vt:lpstr>PowerPoint Presentation</vt:lpstr>
      <vt:lpstr>1.ĐẶT VẤN ĐỀ</vt:lpstr>
      <vt:lpstr>2. MỤC TIÊU NGHIÊN CỨU</vt:lpstr>
      <vt:lpstr>3. PHƯƠNG PHÁP NGHIÊN CỨU</vt:lpstr>
      <vt:lpstr>3. PHƯƠNG PHÁP NGHIÊN CỨU</vt:lpstr>
      <vt:lpstr>3. PHƯƠNG PHÁP NGHIÊN CỨU</vt:lpstr>
      <vt:lpstr>   XÂY DỰNG MÔ HÌNH </vt:lpstr>
      <vt:lpstr>4. KẾT QUẢ NGHIÊN CỨU</vt:lpstr>
      <vt:lpstr>4. KẾT QUẢ NGHIÊN CỨU</vt:lpstr>
      <vt:lpstr>4. KẾT QUẢ NGHIÊN CỨU</vt:lpstr>
      <vt:lpstr>4. KẾT QUẢ NGHIÊN CỨU</vt:lpstr>
      <vt:lpstr>4. KẾT QUẢ NGHIÊN CỨU</vt:lpstr>
      <vt:lpstr>Bảng so sánh mực nước thực đo và mô phỏng với hệ số nhám lần lượt M=30;32;35 </vt:lpstr>
      <vt:lpstr>PowerPoint Presentation</vt:lpstr>
      <vt:lpstr>4. KẾT QUẢ NGHIÊN CỨU</vt:lpstr>
      <vt:lpstr>4. KẾT QUẢ NGHIÊN CỨU</vt:lpstr>
      <vt:lpstr>PowerPoint Presentation</vt:lpstr>
      <vt:lpstr>PowerPoint Presentation</vt:lpstr>
      <vt:lpstr>Kết quả dòng chảy tháng 7 khi có kè L1</vt:lpstr>
      <vt:lpstr>PowerPoint Presentation</vt:lpstr>
      <vt:lpstr>PowerPoint Presentation</vt:lpstr>
      <vt:lpstr>Kết quả dòng chảy tháng 7 khi có kè L2</vt:lpstr>
      <vt:lpstr>Như vậy, qua các kịch bản ta đưa được bảng vận tốc dòng chảy trong tháng 7 theo 3 kịch bản như sau:</vt:lpstr>
      <vt:lpstr>    Kết quả dòng chảy tháng 1</vt:lpstr>
      <vt:lpstr>Tốc độ dòng chảy tại các điểm quan trắc</vt:lpstr>
      <vt:lpstr>PowerPoint Presentation</vt:lpstr>
      <vt:lpstr>b) Kết quả chế độ dòng chảy khu vực nghiên cứu của kịch bản 01 và 03</vt:lpstr>
      <vt:lpstr>PowerPoint Presentation</vt:lpstr>
      <vt:lpstr>PowerPoint Presentation</vt:lpstr>
      <vt:lpstr>Kết quả mô phỏng vận chuyển bùn cát</vt:lpstr>
      <vt:lpstr>        Lượng vận chuyển bùn cát tịnh dọc bờ có xu hướng giảm độ lớn từ gần cửa sông (MC 01) đến phía xa cửa sông (MC 05). Tại MC 01 vận chuyển bùn cát theo hướng dương. Các MC 2;3;4;6 thì lượng vận chuyển bù cát có hướng ngược lại.</vt:lpstr>
      <vt:lpstr>Vận chuyển bùn cát theo Kịch bản 02</vt:lpstr>
      <vt:lpstr>     5. KẾT LUẬN, KIẾN NGHỊ</vt:lpstr>
      <vt:lpstr>5. KẾT LUẬN, KIẾN NGHỊ</vt:lpstr>
      <vt:lpstr>5. KẾT LUẬN, KIẾN NGHỊ</vt:lpstr>
      <vt:lpstr>5. KẾT LUẬN, KIẾN NGHỊ</vt:lpstr>
      <vt:lpstr>TÀI LIỆU THAM KHẢO</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asus</cp:lastModifiedBy>
  <cp:revision>167</cp:revision>
  <dcterms:created xsi:type="dcterms:W3CDTF">2014-04-01T16:27:38Z</dcterms:created>
  <dcterms:modified xsi:type="dcterms:W3CDTF">2018-05-15T04:22:19Z</dcterms:modified>
</cp:coreProperties>
</file>